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84" r:id="rId3"/>
  </p:sldMasterIdLst>
  <p:notesMasterIdLst>
    <p:notesMasterId r:id="rId35"/>
  </p:notesMasterIdLst>
  <p:sldIdLst>
    <p:sldId id="256" r:id="rId4"/>
    <p:sldId id="257" r:id="rId5"/>
    <p:sldId id="283" r:id="rId6"/>
    <p:sldId id="258" r:id="rId7"/>
    <p:sldId id="266" r:id="rId8"/>
    <p:sldId id="259" r:id="rId9"/>
    <p:sldId id="281" r:id="rId10"/>
    <p:sldId id="261" r:id="rId11"/>
    <p:sldId id="262" r:id="rId12"/>
    <p:sldId id="264" r:id="rId13"/>
    <p:sldId id="263" r:id="rId14"/>
    <p:sldId id="2450" r:id="rId15"/>
    <p:sldId id="270" r:id="rId16"/>
    <p:sldId id="2451" r:id="rId17"/>
    <p:sldId id="2453" r:id="rId18"/>
    <p:sldId id="279" r:id="rId19"/>
    <p:sldId id="2441" r:id="rId20"/>
    <p:sldId id="265" r:id="rId21"/>
    <p:sldId id="2454" r:id="rId22"/>
    <p:sldId id="2444" r:id="rId23"/>
    <p:sldId id="2455" r:id="rId24"/>
    <p:sldId id="273" r:id="rId25"/>
    <p:sldId id="2442" r:id="rId26"/>
    <p:sldId id="277" r:id="rId27"/>
    <p:sldId id="2457" r:id="rId28"/>
    <p:sldId id="2459" r:id="rId29"/>
    <p:sldId id="2448" r:id="rId30"/>
    <p:sldId id="287" r:id="rId31"/>
    <p:sldId id="2449" r:id="rId32"/>
    <p:sldId id="288" r:id="rId33"/>
    <p:sldId id="285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39A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89307" autoAdjust="0"/>
  </p:normalViewPr>
  <p:slideViewPr>
    <p:cSldViewPr snapToGrid="0">
      <p:cViewPr varScale="1">
        <p:scale>
          <a:sx n="93" d="100"/>
          <a:sy n="93" d="100"/>
        </p:scale>
        <p:origin x="92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tableStyles" Target="tableStyle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C39AE0"/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0" tIns="101600" rIns="177800" bIns="10160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Transforms</a:t>
          </a:r>
        </a:p>
      </dsp:txBody>
      <dsp:txXfrm>
        <a:off x="3953" y="717669"/>
        <a:ext cx="2377306" cy="720000"/>
      </dsp:txXfrm>
    </dsp:sp>
    <dsp:sp modelId="{3AD3BC08-2C97-415B-BF36-0F8ACC718D51}">
      <dsp:nvSpPr>
        <dsp:cNvPr id="0" name=""/>
        <dsp:cNvSpPr/>
      </dsp:nvSpPr>
      <dsp:spPr>
        <a:xfrm>
          <a:off x="3953" y="1437669"/>
          <a:ext cx="2377306" cy="2196000"/>
        </a:xfrm>
        <a:prstGeom prst="rect">
          <a:avLst/>
        </a:prstGeom>
        <a:solidFill>
          <a:srgbClr val="C39AE0"/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77800" bIns="200025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Missing Values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Feature Selection</a:t>
          </a:r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500" kern="1200" dirty="0"/>
            <a:t>Normalization</a:t>
          </a:r>
        </a:p>
      </dsp:txBody>
      <dsp:txXfrm>
        <a:off x="3953" y="1437669"/>
        <a:ext cx="2377306" cy="2196000"/>
      </dsp:txXfrm>
    </dsp:sp>
    <dsp:sp modelId="{788F4D81-63BF-435E-BE41-CADFABA749B4}">
      <dsp:nvSpPr>
        <dsp:cNvPr id="0" name=""/>
        <dsp:cNvSpPr/>
      </dsp:nvSpPr>
      <dsp:spPr>
        <a:xfrm>
          <a:off x="2714082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Learners	</a:t>
          </a:r>
        </a:p>
      </dsp:txBody>
      <dsp:txXfrm>
        <a:off x="2714082" y="717669"/>
        <a:ext cx="2377306" cy="720000"/>
      </dsp:txXfrm>
    </dsp:sp>
    <dsp:sp modelId="{37C37359-2EC6-413D-96B0-D04A28E77EE0}">
      <dsp:nvSpPr>
        <dsp:cNvPr id="0" name=""/>
        <dsp:cNvSpPr/>
      </dsp:nvSpPr>
      <dsp:spPr>
        <a:xfrm>
          <a:off x="2714082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437669"/>
        <a:ext cx="2377306" cy="2196000"/>
      </dsp:txXfrm>
    </dsp:sp>
    <dsp:sp modelId="{F8A0F957-50F7-4A77-B73A-675F31875EAB}">
      <dsp:nvSpPr>
        <dsp:cNvPr id="0" name=""/>
        <dsp:cNvSpPr/>
      </dsp:nvSpPr>
      <dsp:spPr>
        <a:xfrm>
          <a:off x="5424211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717669"/>
        <a:ext cx="2377306" cy="720000"/>
      </dsp:txXfrm>
    </dsp:sp>
    <dsp:sp modelId="{791FDE32-F4F0-4171-96D6-A17ED3D5C719}">
      <dsp:nvSpPr>
        <dsp:cNvPr id="0" name=""/>
        <dsp:cNvSpPr/>
      </dsp:nvSpPr>
      <dsp:spPr>
        <a:xfrm>
          <a:off x="5424211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437669"/>
        <a:ext cx="2377306" cy="2196000"/>
      </dsp:txXfrm>
    </dsp:sp>
    <dsp:sp modelId="{BFA8D8D4-553F-4AE5-806F-67A42A44D21A}">
      <dsp:nvSpPr>
        <dsp:cNvPr id="0" name=""/>
        <dsp:cNvSpPr/>
      </dsp:nvSpPr>
      <dsp:spPr>
        <a:xfrm>
          <a:off x="8134340" y="717669"/>
          <a:ext cx="2377306" cy="7200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717669"/>
        <a:ext cx="2377306" cy="720000"/>
      </dsp:txXfrm>
    </dsp:sp>
    <dsp:sp modelId="{464FD7A6-D35C-4C9C-8EB0-C61FA8BF58EA}">
      <dsp:nvSpPr>
        <dsp:cNvPr id="0" name=""/>
        <dsp:cNvSpPr/>
      </dsp:nvSpPr>
      <dsp:spPr>
        <a:xfrm>
          <a:off x="8134340" y="1437669"/>
          <a:ext cx="2377306" cy="2196000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437669"/>
        <a:ext cx="2377306" cy="21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BF4B7-1678-4E7F-A4E4-8857B1CC7C45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9D8B3E-3C1C-435F-8983-6A52FFF8D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8465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TensorFlow – Deep Learning Framework from Google (Operate on Tensors)</a:t>
            </a:r>
          </a:p>
          <a:p>
            <a:r>
              <a:rPr lang="en-US" dirty="0"/>
              <a:t>ONNX – Open Neural Network Exchange (Microsoft and FB). Interoperate between frameworks.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44FBDDF-C4BA-4722-A4AB-9C65EB37F93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7061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https://github.com/dotnet/machinelearning-samples/tree/master/samples/csharp/getting-started/DeepLearning_ImageClassification_TensorFlow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69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382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Deep Learning</a:t>
            </a:r>
          </a:p>
          <a:p>
            <a:pPr lvl="0"/>
            <a:r>
              <a:rPr lang="en-US" dirty="0"/>
              <a:t>Find data in space</a:t>
            </a:r>
          </a:p>
          <a:p>
            <a:pPr lvl="0"/>
            <a:r>
              <a:rPr lang="en-US" dirty="0"/>
              <a:t>Example: Deep Neural Networks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AE778D-2A57-4226-B72B-26EA3CA6013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9507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IDataView</a:t>
            </a:r>
            <a:r>
              <a:rPr lang="en-US" dirty="0"/>
              <a:t> – Think of it like a table with a schema, rows and columns. Lazily loaded. Optimized for performance on large datasets.</a:t>
            </a:r>
          </a:p>
          <a:p>
            <a:r>
              <a:rPr lang="en-US" dirty="0" err="1"/>
              <a:t>IEstimator</a:t>
            </a:r>
            <a:r>
              <a:rPr lang="en-US" dirty="0"/>
              <a:t> – Specification of a transformation</a:t>
            </a:r>
          </a:p>
          <a:p>
            <a:r>
              <a:rPr lang="en-US" dirty="0" err="1"/>
              <a:t>ITransformer</a:t>
            </a:r>
            <a:r>
              <a:rPr lang="en-US" dirty="0"/>
              <a:t> – Applies </a:t>
            </a:r>
            <a:r>
              <a:rPr lang="en-US" dirty="0" err="1"/>
              <a:t>IEstimator</a:t>
            </a:r>
            <a:r>
              <a:rPr lang="en-US" dirty="0"/>
              <a:t> to convert </a:t>
            </a:r>
            <a:r>
              <a:rPr lang="en-US" dirty="0" err="1"/>
              <a:t>IDataView</a:t>
            </a:r>
            <a:r>
              <a:rPr lang="en-US" dirty="0"/>
              <a:t> to specified format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9D8B3E-3C1C-435F-8983-6A52FFF8D5D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003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4.sv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.emf"/><Relationship Id="rId5" Type="http://schemas.openxmlformats.org/officeDocument/2006/relationships/image" Target="../media/image6.svg"/><Relationship Id="rId10" Type="http://schemas.openxmlformats.org/officeDocument/2006/relationships/image" Target="../media/image10.svg"/><Relationship Id="rId4" Type="http://schemas.openxmlformats.org/officeDocument/2006/relationships/image" Target="../media/image5.png"/><Relationship Id="rId9" Type="http://schemas.openxmlformats.org/officeDocument/2006/relationships/image" Target="../media/image9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8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7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3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3.sv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6.svg"/><Relationship Id="rId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C1F5E-5E3D-4E5E-B60E-9C9AD4E798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A7CC6A-7DA4-491C-98C1-EBEFC9D112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9ABC3B-9AB3-48B2-8CCA-A9EB50116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49368-820F-426E-A6C9-E4D756928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83423-4CB5-4E96-BA6B-808D4A5CF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895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86299-69B3-40A3-A375-9F8BC8D99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3EBF6A-3A9A-41DD-B13C-4CF97E7D4C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B701FB-D43C-4B87-8364-047F64160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C687ED-FD64-4AA7-A69D-053278D55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A993A2-0C7F-41D1-B0E2-829E1C723B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34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7D1BE5D-765C-47F8-8A22-2F311D7D85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3469B9-F085-4465-B816-78003AA205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B7D4-8E44-4A7F-B3A2-28B0F1C1A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1F7B9C-1BCF-4CFB-B8DD-26A4B4FDD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C3E9D9-882F-46F2-93B1-E6CEC0FE4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5761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lki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hidden="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0A4477-3871-4DF2-9A11-758395CBB30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587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279FFEB9-2BE6-4DB6-8DCA-DBA500633B6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9E39216E-F59B-4BC9-B7CE-10A9447E20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0414B93-1C7A-463B-94D3-C75120E48B38}"/>
              </a:ext>
            </a:extLst>
          </p:cNvPr>
          <p:cNvSpPr/>
          <p:nvPr userDrawn="1"/>
        </p:nvSpPr>
        <p:spPr bwMode="auto">
          <a:xfrm>
            <a:off x="11430" y="1758462"/>
            <a:ext cx="12192000" cy="3446584"/>
          </a:xfrm>
          <a:prstGeom prst="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6" name="Picture 15" hidden="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450203" y="6119147"/>
            <a:ext cx="1253377" cy="268786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EDE7E98-2515-4CF5-A7F5-85F9915B5AC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949183" y="3714094"/>
            <a:ext cx="2168764" cy="2317429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543146" y="1925787"/>
            <a:ext cx="11062699" cy="1793090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43146" y="3821145"/>
            <a:ext cx="9860611" cy="1165866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7419D4D3-1264-4226-98C4-F3F8AF090AD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858000" y="5497520"/>
            <a:ext cx="3213197" cy="38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989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2052030"/>
          </a:xfrm>
        </p:spPr>
        <p:txBody>
          <a:bodyPr>
            <a:spAutoFit/>
          </a:bodyPr>
          <a:lstStyle>
            <a:lvl1pPr>
              <a:defRPr sz="3921"/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25114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5"/>
            <a:ext cx="5378548" cy="1877004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137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F8A6C2C-5B06-40D9-A918-8F0304E8B4DB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FB5C1E37-7655-4446-9EBC-E01AE514F3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F54BCBA-F990-40A0-A9AC-91C9518E84E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49288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68804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E0A57BE-82BA-4DCD-B0B6-AC816A5C5D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176"/>
          <a:stretch/>
        </p:blipFill>
        <p:spPr>
          <a:xfrm>
            <a:off x="0" y="798242"/>
            <a:ext cx="5872872" cy="509693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0EF4A5C-345F-488C-AC5E-0AF3B8376036}"/>
              </a:ext>
            </a:extLst>
          </p:cNvPr>
          <p:cNvGrpSpPr/>
          <p:nvPr userDrawn="1"/>
        </p:nvGrpSpPr>
        <p:grpSpPr>
          <a:xfrm>
            <a:off x="3019127" y="448578"/>
            <a:ext cx="9646191" cy="6621296"/>
            <a:chOff x="3019127" y="448578"/>
            <a:chExt cx="9646191" cy="6621296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C8E3C5F-48E2-412C-A5AF-F85384D5EE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A9EAD12-9B65-48D0-91A3-85F3DD932746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467257-5022-4D1F-B0B2-9C7A91288EE4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100EE183-EAAD-43DD-9F1B-6BE5EB5F2F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61179E32-2390-48A8-BF0B-A73B1A50C2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020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85498" y="2881341"/>
            <a:ext cx="10010687" cy="101566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6000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/>
              <a:t>Demo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880949" y="1070515"/>
            <a:ext cx="10415239" cy="4638908"/>
          </a:xfrm>
          <a:prstGeom prst="rect">
            <a:avLst/>
          </a:prstGeom>
          <a:noFill/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7550BA1-B17C-488A-B13B-EAE642576B33}"/>
              </a:ext>
            </a:extLst>
          </p:cNvPr>
          <p:cNvGrpSpPr/>
          <p:nvPr userDrawn="1"/>
        </p:nvGrpSpPr>
        <p:grpSpPr>
          <a:xfrm>
            <a:off x="2112911" y="118352"/>
            <a:ext cx="9646191" cy="6621296"/>
            <a:chOff x="3019127" y="448578"/>
            <a:chExt cx="9646191" cy="66212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6C5F131-CDD3-4833-8C45-E235D5E9F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19127" y="448578"/>
              <a:ext cx="9172873" cy="66212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DBC19F9-263B-4FF9-BEAE-41F5BF5689F3}"/>
                </a:ext>
              </a:extLst>
            </p:cNvPr>
            <p:cNvSpPr txBox="1"/>
            <p:nvPr userDrawn="1"/>
          </p:nvSpPr>
          <p:spPr>
            <a:xfrm>
              <a:off x="10792557" y="3506769"/>
              <a:ext cx="1872761" cy="794064"/>
            </a:xfrm>
            <a:prstGeom prst="rect">
              <a:avLst/>
            </a:prstGeom>
            <a:noFill/>
          </p:spPr>
          <p:txBody>
            <a:bodyPr wrap="squar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3600">
                  <a:solidFill>
                    <a:schemeClr val="tx2">
                      <a:alpha val="49000"/>
                    </a:schemeClr>
                  </a:solidFill>
                </a:rPr>
                <a:t>.NET</a:t>
              </a:r>
            </a:p>
          </p:txBody>
        </p:sp>
      </p:grpSp>
      <p:pic>
        <p:nvPicPr>
          <p:cNvPr id="3" name="Graphic 2">
            <a:extLst>
              <a:ext uri="{FF2B5EF4-FFF2-40B4-BE49-F238E27FC236}">
                <a16:creationId xmlns:a16="http://schemas.microsoft.com/office/drawing/2014/main" id="{01202919-2AB2-4208-B4CC-1AAF68D6BF3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B9AD06D6-106C-48C4-943A-D2AFED171FB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E39DB406-299D-4968-BFC9-8479320EA0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9020996D-F71B-4312-BFAE-07E65110E9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439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Plai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344B1990-E922-475D-BDA2-9E23A047A14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sp>
        <p:nvSpPr>
          <p:cNvPr id="3" name="Title 1"/>
          <p:cNvSpPr>
            <a:spLocks noGrp="1"/>
          </p:cNvSpPr>
          <p:nvPr>
            <p:ph type="title" hasCustomPrompt="1"/>
          </p:nvPr>
        </p:nvSpPr>
        <p:spPr>
          <a:xfrm>
            <a:off x="568047" y="2084172"/>
            <a:ext cx="11354714" cy="1158793"/>
          </a:xfrm>
          <a:noFill/>
        </p:spPr>
        <p:txBody>
          <a:bodyPr wrap="square" tIns="91440" bIns="91440" anchor="t" anchorCtr="0">
            <a:spAutoFit/>
          </a:bodyPr>
          <a:lstStyle>
            <a:lvl1pPr>
              <a:defRPr sz="7058" spc="-98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4FDA669-E474-4468-AC09-ED6F4A19D7A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9404" y="448578"/>
            <a:ext cx="9172873" cy="6621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4B34822-29D0-402A-B058-E76EB9B985CC}"/>
              </a:ext>
            </a:extLst>
          </p:cNvPr>
          <p:cNvSpPr txBox="1"/>
          <p:nvPr userDrawn="1"/>
        </p:nvSpPr>
        <p:spPr>
          <a:xfrm>
            <a:off x="10792557" y="3506769"/>
            <a:ext cx="1872761" cy="7940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>
                <a:ln>
                  <a:noFill/>
                </a:ln>
                <a:solidFill>
                  <a:srgbClr val="F2F2F2">
                    <a:alpha val="49000"/>
                  </a:srgbClr>
                </a:solidFill>
                <a:effectLst/>
                <a:uLnTx/>
                <a:uFillTx/>
              </a:rPr>
              <a:t>.NET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950C65B-AB13-425C-AFDF-B08BBA7C2EBF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52D4ADF9-6D79-44BD-B222-1A57417D815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F1AE039C-CBC2-474F-BD4C-C8A097EEDE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73130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F012A-A00B-4BDC-BFC9-8A734F0755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850F0-F7B2-462B-B6DC-320C91D381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B9A73-CF36-471D-8E2D-D8A32CAAA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1CF804-2F8E-4715-BDA4-17FA33C94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EE3B5-CFD0-422F-8CF2-58BE69AA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1527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DB17AC7-3DDB-445B-B12E-13742A848B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B4C2BFBE-1ECD-4658-85A9-BDBB31E01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5848A207-00F8-4421-AE71-CD44A95426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900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DE476F8-3202-455E-A5A9-12A7BD05A45E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253B176-78F6-4B3B-BFA1-2D5A8310F4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360A974D-3BFC-4EF7-9851-AC064B247D0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02069580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 Ti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78135" y="2082614"/>
            <a:ext cx="3927804" cy="3586208"/>
          </a:xfrm>
          <a:solidFill>
            <a:schemeClr val="accent2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158259" y="2082614"/>
            <a:ext cx="3927804" cy="3586208"/>
          </a:xfrm>
          <a:solidFill>
            <a:schemeClr val="accent3"/>
          </a:solidFill>
          <a:ln>
            <a:noFill/>
          </a:ln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8138382" y="2082614"/>
            <a:ext cx="3875483" cy="3586208"/>
          </a:xfrm>
          <a:solidFill>
            <a:schemeClr val="accent1"/>
          </a:solidFill>
        </p:spPr>
        <p:txBody>
          <a:bodyPr wrap="square" tIns="146304" bIns="146304">
            <a:no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920">
                <a:solidFill>
                  <a:schemeClr val="bg1"/>
                </a:solidFill>
              </a:defRPr>
            </a:lvl1pPr>
            <a:lvl2pPr marL="0" indent="0">
              <a:spcBef>
                <a:spcPts val="1059"/>
              </a:spcBef>
              <a:buNone/>
              <a:defRPr sz="1961">
                <a:solidFill>
                  <a:schemeClr val="bg1"/>
                </a:solidFill>
              </a:defRPr>
            </a:lvl2pPr>
            <a:lvl3pPr marL="227104" indent="0">
              <a:buNone/>
              <a:tabLst/>
              <a:defRPr sz="1961">
                <a:solidFill>
                  <a:schemeClr val="bg1"/>
                </a:solidFill>
              </a:defRPr>
            </a:lvl3pPr>
            <a:lvl4pPr marL="451097" indent="0">
              <a:buNone/>
              <a:defRPr>
                <a:solidFill>
                  <a:schemeClr val="bg1"/>
                </a:solidFill>
              </a:defRPr>
            </a:lvl4pPr>
            <a:lvl5pPr marL="671979" indent="0">
              <a:buNone/>
              <a:tabLst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3C1D21A-13FA-4921-8587-2676E9000AD2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1B6611E8-3581-489B-99BB-A28D1070497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0" name="Graphic 9">
              <a:extLst>
                <a:ext uri="{FF2B5EF4-FFF2-40B4-BE49-F238E27FC236}">
                  <a16:creationId xmlns:a16="http://schemas.microsoft.com/office/drawing/2014/main" id="{863807A5-741F-4EF9-ADF0-D6CF1F16FC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5037646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Samp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94C3A-647A-4380-8F58-7DACBC37B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231ED1D-3304-42EE-8EF4-679A6BE4CBA5}"/>
              </a:ext>
            </a:extLst>
          </p:cNvPr>
          <p:cNvSpPr txBox="1"/>
          <p:nvPr userDrawn="1"/>
        </p:nvSpPr>
        <p:spPr>
          <a:xfrm>
            <a:off x="269240" y="1459523"/>
            <a:ext cx="11655840" cy="627864"/>
          </a:xfrm>
          <a:prstGeom prst="rect">
            <a:avLst/>
          </a:prstGeom>
          <a:noFill/>
        </p:spPr>
        <p:txBody>
          <a:bodyPr wrap="square" lIns="182880" tIns="146304" rIns="182880" bIns="146304" rtlCol="0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</a:rPr>
              <a:t>Code Sample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BE68560B-FABA-46FC-9E46-CDAB6A110710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5" name="Graphic 4">
              <a:extLst>
                <a:ext uri="{FF2B5EF4-FFF2-40B4-BE49-F238E27FC236}">
                  <a16:creationId xmlns:a16="http://schemas.microsoft.com/office/drawing/2014/main" id="{E1FEB46C-624E-4AAB-9EB9-FCE899FE26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2CA957AC-BF71-4947-B985-BA3A07E7D5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5466470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nnouncement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624135" y="0"/>
            <a:ext cx="8943730" cy="6858000"/>
          </a:xfrm>
          <a:prstGeom prst="rect">
            <a:avLst/>
          </a:prstGeom>
          <a:solidFill>
            <a:schemeClr val="accent1">
              <a:alpha val="9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BB4BD62E-DE50-443B-986C-2AABE50DB8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30" y="0"/>
            <a:ext cx="12169140" cy="6858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8BD419A9-3976-4DF8-9145-60230B9FFB3C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141958B7-CE9C-4B67-A849-E0B8FF21C0C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D8E01EE3-1E92-417E-AC90-C15DFEF61D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7162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Purp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BACD64E-7B30-4BDF-ABF7-F803B1083F61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95DFAE61-01F8-4FDA-AD83-AEB7CFE0EA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9DC82A8E-25BA-42E9-A135-BF4F0C99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64225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92C0DE0-809E-480D-A302-52199EA4E01D}"/>
              </a:ext>
            </a:extLst>
          </p:cNvPr>
          <p:cNvGrpSpPr/>
          <p:nvPr userDrawn="1"/>
        </p:nvGrpSpPr>
        <p:grpSpPr>
          <a:xfrm>
            <a:off x="8748345" y="5922334"/>
            <a:ext cx="3378393" cy="899665"/>
            <a:chOff x="8748345" y="5922334"/>
            <a:chExt cx="3378393" cy="899665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8F8F7AFC-92D9-46BF-8A25-AD8402D00C3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1284787" y="5922334"/>
              <a:ext cx="841951" cy="899665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0C0E3486-C341-499D-90C0-6A68CEE94F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748345" y="6477933"/>
              <a:ext cx="2474643" cy="3001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9090373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F7BFE-DB45-40FC-8976-B7E77B1C6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D23C73-8DAA-4705-9AD2-440741D00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FFF052-5FF2-42EB-A0E3-321ACAA72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A829CE-F0C9-41E0-8848-830E4AEA5878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85295-CFB6-48EE-A9B9-2CA107A35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A46556-4474-4BDC-8022-61D1EB877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D28321-09C3-4A17-813D-8B38A105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6486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7644"/>
            <a:ext cx="5378548" cy="1978170"/>
          </a:xfrm>
        </p:spPr>
        <p:txBody>
          <a:bodyPr wrap="square">
            <a:spAutoFit/>
          </a:bodyPr>
          <a:lstStyle>
            <a:lvl1pPr marL="227209" indent="-227209">
              <a:spcBef>
                <a:spcPts val="1200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941" b="0">
                <a:latin typeface="+mn-lt"/>
              </a:defRPr>
            </a:lvl1pPr>
            <a:lvl2pPr marL="418625" indent="-168072">
              <a:buFont typeface="Wingdings" panose="05000000000000000000" pitchFamily="2" charset="2"/>
              <a:buChar char=""/>
              <a:defRPr sz="2353" b="0"/>
            </a:lvl2pPr>
            <a:lvl3pPr marL="627160" indent="-185191">
              <a:buFont typeface="Wingdings" panose="05000000000000000000" pitchFamily="2" charset="2"/>
              <a:buChar char=""/>
              <a:tabLst/>
              <a:defRPr sz="2157" b="0"/>
            </a:lvl3pPr>
            <a:lvl4pPr marL="812350" indent="-172742">
              <a:buFont typeface="Wingdings" panose="05000000000000000000" pitchFamily="2" charset="2"/>
              <a:buChar char=""/>
              <a:defRPr sz="2157" b="0"/>
            </a:lvl4pPr>
            <a:lvl5pPr marL="1003766" indent="-166517">
              <a:buFont typeface="Wingdings" panose="05000000000000000000" pitchFamily="2" charset="2"/>
              <a:buChar char=""/>
              <a:tabLst/>
              <a:defRPr sz="2157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7644"/>
            <a:ext cx="5378548" cy="2337243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lang="en-US" sz="2941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1pPr>
            <a:lvl2pPr marL="586698" indent="-336145">
              <a:defRPr lang="en-US" sz="2353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78113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975753" indent="-336145"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173395" indent="-336145">
              <a:tabLst/>
              <a:defRPr lang="en-US" sz="2157" b="0" kern="1200" spc="0" baseline="0" dirty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</a:lstStyle>
          <a:p>
            <a:pPr marL="227209" marR="0" lvl="0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Edit Master text styles</a:t>
            </a:r>
          </a:p>
          <a:p>
            <a:pPr marL="227209" marR="0" lvl="1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Second level</a:t>
            </a:r>
          </a:p>
          <a:p>
            <a:pPr marL="227209" marR="0" lvl="2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Third level</a:t>
            </a:r>
          </a:p>
          <a:p>
            <a:pPr marL="227209" marR="0" lvl="3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Fourth level</a:t>
            </a:r>
          </a:p>
          <a:p>
            <a:pPr marL="227209" marR="0" lvl="4" indent="-227209" algn="l" defTabSz="914367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"/>
              <a:tabLst/>
            </a:pPr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0424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160594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DA826-162D-4CB7-BF9A-CC7B483DC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28C3EE-A35C-436E-94D0-E1FB091635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6A8E4B-B06C-4EF7-A672-4BFAD6184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A01530-5BE9-421B-B0AE-0B8DF920B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5A034-7E43-4D9A-B132-06C462A44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0492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A8E8A28C-CBDE-4C67-825F-C47808C9BDD6}"/>
              </a:ext>
            </a:extLst>
          </p:cNvPr>
          <p:cNvGrpSpPr/>
          <p:nvPr userDrawn="1"/>
        </p:nvGrpSpPr>
        <p:grpSpPr>
          <a:xfrm>
            <a:off x="6194603" y="0"/>
            <a:ext cx="5997398" cy="6858001"/>
            <a:chOff x="6194603" y="0"/>
            <a:chExt cx="5997398" cy="6858001"/>
          </a:xfrm>
        </p:grpSpPr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E6ED7E4A-DB81-4ED7-82E1-34B79F3FF4A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r="28458" b="6473"/>
            <a:stretch/>
          </p:blipFill>
          <p:spPr>
            <a:xfrm>
              <a:off x="8501387" y="1460680"/>
              <a:ext cx="3690614" cy="5397320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1E4BCF2-710C-4869-A4C5-C1345D5F2E6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t="21645"/>
            <a:stretch/>
          </p:blipFill>
          <p:spPr>
            <a:xfrm>
              <a:off x="7548652" y="0"/>
              <a:ext cx="1179576" cy="1076231"/>
            </a:xfrm>
            <a:prstGeom prst="rect">
              <a:avLst/>
            </a:prstGeom>
          </p:spPr>
        </p:pic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7B7B7A20-BA31-44FA-9F1C-298649B34C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b="30060"/>
            <a:stretch/>
          </p:blipFill>
          <p:spPr>
            <a:xfrm>
              <a:off x="6194603" y="5897361"/>
              <a:ext cx="1179576" cy="960640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64008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1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823981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4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1415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230832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29784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4840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4737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79439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72580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79914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7044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24B5F-FE37-4E51-87B7-E4030795C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DF49F-6323-46E8-8968-BB455EE616A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70479F-468D-40B4-BBF7-2661506D4B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E1D1C-359D-4464-B39B-282C85377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32F82EE-F964-45EB-AFDD-A8F60BF5F1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E509B-CD02-4B1F-AA57-445ADF510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224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585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8602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85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360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6151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9F6AE-8656-4157-B4DF-65E87A2CC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B9F978-9BE1-4011-A2E5-5129C9C676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F5826D-ED1F-471F-83E5-2ACED00DF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BA32BE-4B6B-4A4D-82E4-C95E6AAE6F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B28FE5-7CF0-40D8-A888-735C83F584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DBC090-F2E2-4361-9F25-808F756D3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2439D6-5CE5-4D79-807D-E49910AD9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E611753-008E-4CFB-9B84-13CEBED63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9293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752E3-B4D3-4932-923C-7AB79F157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84F8037-5AB7-4B69-B877-C23C915EF7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ECF095-E392-4975-A858-5181EDCE8B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AACA1-9B67-4292-A6E1-793CA265B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025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87352A-496E-4C9A-A8E4-2D35ADF4D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862C7B-8F6A-49A1-86B6-DF418421F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8E5FE-6303-4A76-B44B-291D646D06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7975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FF16F8-C5D1-4A98-86FE-2B7D1DBDA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A28B5C-6E82-4878-8D3D-32977B4B3E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23B2BD-A087-4E13-8DDB-8238D7788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DE079A-D430-44D6-8687-E42E1623ED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C8BD0B-A4BC-4DC6-92E4-B3382BC3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9DB5D0-0AFF-47AE-A0AD-324EBC1F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27238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12BE3-AB27-4DE4-B3F5-BD465AF7E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96436EB-5D0C-447A-BDCD-D46ABE6824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7827BA-2864-4147-B9FD-9207A1236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4CC11B-5CA8-44D5-9123-4E18B4D2B6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F7AD6A-CCAB-4E62-9375-6516FA97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3CF1B-F303-4004-8DFC-A74F6893B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451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DFD573-321E-4964-820E-0D62E5F5F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CA5BD2-7600-479B-A6EB-0EF6EE062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23E6C-2E8B-425B-97D9-C1F8E02C62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701AFD-C430-4230-9598-43856B59C18B}" type="datetimeFigureOut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B6EF14-58D3-4A44-B354-3C14BA6333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FA71CC-750B-4E1B-BBCA-1FCA63C6F0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035A0B-32E2-4A5E-9670-C9F3BBCB3E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543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2370906" y="-217"/>
            <a:ext cx="935477" cy="5654619"/>
            <a:chOff x="12618967" y="-221"/>
            <a:chExt cx="954235" cy="5767187"/>
          </a:xfrm>
        </p:grpSpPr>
        <p:grpSp>
          <p:nvGrpSpPr>
            <p:cNvPr id="18" name="Group 17"/>
            <p:cNvGrpSpPr/>
            <p:nvPr userDrawn="1"/>
          </p:nvGrpSpPr>
          <p:grpSpPr>
            <a:xfrm>
              <a:off x="12618967" y="-221"/>
              <a:ext cx="954235" cy="5767187"/>
              <a:chOff x="12618967" y="-221"/>
              <a:chExt cx="954235" cy="5767187"/>
            </a:xfrm>
          </p:grpSpPr>
          <p:grpSp>
            <p:nvGrpSpPr>
              <p:cNvPr id="26" name="Group 25"/>
              <p:cNvGrpSpPr/>
              <p:nvPr userDrawn="1"/>
            </p:nvGrpSpPr>
            <p:grpSpPr>
              <a:xfrm rot="5400000">
                <a:off x="11582059" y="1045293"/>
                <a:ext cx="2703052" cy="629236"/>
                <a:chOff x="1586734" y="4543426"/>
                <a:chExt cx="2703052" cy="629236"/>
              </a:xfrm>
            </p:grpSpPr>
            <p:sp>
              <p:nvSpPr>
                <p:cNvPr id="45" name="Rectangle 44"/>
                <p:cNvSpPr/>
                <p:nvPr userDrawn="1"/>
              </p:nvSpPr>
              <p:spPr bwMode="auto">
                <a:xfrm>
                  <a:off x="1586734" y="4543427"/>
                  <a:ext cx="869930" cy="289766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Blue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G:120 B:215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Rectangle 36"/>
                <p:cNvSpPr/>
                <p:nvPr userDrawn="1"/>
              </p:nvSpPr>
              <p:spPr bwMode="auto">
                <a:xfrm>
                  <a:off x="3419856" y="4543428"/>
                  <a:ext cx="869930" cy="28976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Cyan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7965">
                            <a:srgbClr val="000000"/>
                          </a:gs>
                          <a:gs pos="28319">
                            <a:srgbClr val="00000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0 G:188 B:242</a:t>
                  </a:r>
                  <a:endParaRPr lang="en-US" sz="490">
                    <a:gradFill>
                      <a:gsLst>
                        <a:gs pos="7965">
                          <a:srgbClr val="000000"/>
                        </a:gs>
                        <a:gs pos="28319">
                          <a:srgbClr val="00000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1" name="Rectangle 40"/>
                <p:cNvSpPr/>
                <p:nvPr userDrawn="1"/>
              </p:nvSpPr>
              <p:spPr bwMode="auto">
                <a:xfrm>
                  <a:off x="1586734" y="4882896"/>
                  <a:ext cx="869930" cy="289766"/>
                </a:xfrm>
                <a:prstGeom prst="rect">
                  <a:avLst/>
                </a:prstGeom>
                <a:solidFill>
                  <a:srgbClr val="D2D2D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Light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92035">
                            <a:srgbClr val="505050"/>
                          </a:gs>
                          <a:gs pos="27000">
                            <a:srgbClr val="505050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210 G:210 B:210</a:t>
                  </a:r>
                  <a:endParaRPr lang="en-US" sz="490">
                    <a:gradFill>
                      <a:gsLst>
                        <a:gs pos="92035">
                          <a:srgbClr val="505050"/>
                        </a:gs>
                        <a:gs pos="27000">
                          <a:srgbClr val="505050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2" name="Rectangle 41"/>
                <p:cNvSpPr/>
                <p:nvPr userDrawn="1"/>
              </p:nvSpPr>
              <p:spPr bwMode="auto">
                <a:xfrm>
                  <a:off x="2505456" y="4543426"/>
                  <a:ext cx="869930" cy="289766"/>
                </a:xfrm>
                <a:prstGeom prst="rect">
                  <a:avLst/>
                </a:prstGeom>
                <a:solidFill>
                  <a:srgbClr val="5C2D9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Purple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R:92</a:t>
                  </a:r>
                  <a:r>
                    <a:rPr lang="en-US" sz="49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G:45 B:145</a:t>
                  </a:r>
                  <a:endParaRPr lang="en-US" sz="49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3" name="Rectangle 42"/>
                <p:cNvSpPr/>
                <p:nvPr userDrawn="1"/>
              </p:nvSpPr>
              <p:spPr bwMode="auto">
                <a:xfrm>
                  <a:off x="3413144" y="4882896"/>
                  <a:ext cx="869930" cy="289766"/>
                </a:xfrm>
                <a:prstGeom prst="rect">
                  <a:avLst/>
                </a:prstGeom>
                <a:solidFill>
                  <a:srgbClr val="50505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Dark 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80 G:80 B:80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44" name="Rectangle 43"/>
                <p:cNvSpPr/>
                <p:nvPr userDrawn="1"/>
              </p:nvSpPr>
              <p:spPr bwMode="auto">
                <a:xfrm>
                  <a:off x="2505456" y="4882895"/>
                  <a:ext cx="869930" cy="289766"/>
                </a:xfrm>
                <a:prstGeom prst="rect">
                  <a:avLst/>
                </a:prstGeom>
                <a:solidFill>
                  <a:srgbClr val="737373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Gray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115 G:115 B:115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27" name="Group 26"/>
              <p:cNvGrpSpPr/>
              <p:nvPr userDrawn="1"/>
            </p:nvGrpSpPr>
            <p:grpSpPr>
              <a:xfrm rot="5400000">
                <a:off x="10970856" y="3489620"/>
                <a:ext cx="3925458" cy="629233"/>
                <a:chOff x="3254158" y="4203959"/>
                <a:chExt cx="3925458" cy="629233"/>
              </a:xfrm>
            </p:grpSpPr>
            <p:sp>
              <p:nvSpPr>
                <p:cNvPr id="33" name="Rectangle 32"/>
                <p:cNvSpPr/>
                <p:nvPr userDrawn="1"/>
              </p:nvSpPr>
              <p:spPr bwMode="auto">
                <a:xfrm>
                  <a:off x="5395286" y="4543426"/>
                  <a:ext cx="869930" cy="289766"/>
                </a:xfrm>
                <a:prstGeom prst="rect">
                  <a:avLst/>
                </a:prstGeom>
                <a:solidFill>
                  <a:srgbClr val="FFB900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Yellow</a:t>
                  </a:r>
                </a:p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kern="1200">
                      <a:solidFill>
                        <a:srgbClr val="000000"/>
                      </a:solidFill>
                      <a:latin typeface="+mn-lt"/>
                      <a:ea typeface="Segoe UI" pitchFamily="34" charset="0"/>
                      <a:cs typeface="Segoe UI" pitchFamily="34" charset="0"/>
                    </a:rPr>
                    <a:t>R:255 G:185 B:0</a:t>
                  </a:r>
                </a:p>
              </p:txBody>
            </p:sp>
            <p:sp>
              <p:nvSpPr>
                <p:cNvPr id="34" name="Rectangle 33"/>
                <p:cNvSpPr/>
                <p:nvPr userDrawn="1"/>
              </p:nvSpPr>
              <p:spPr bwMode="auto">
                <a:xfrm>
                  <a:off x="6309686" y="4543426"/>
                  <a:ext cx="869930" cy="289766"/>
                </a:xfrm>
                <a:prstGeom prst="rect">
                  <a:avLst/>
                </a:prstGeom>
                <a:solidFill>
                  <a:srgbClr val="D83B0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Orange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216 G:59 B:1</a:t>
                  </a:r>
                </a:p>
              </p:txBody>
            </p:sp>
            <p:sp>
              <p:nvSpPr>
                <p:cNvPr id="35" name="Rectangle 34"/>
                <p:cNvSpPr/>
                <p:nvPr userDrawn="1"/>
              </p:nvSpPr>
              <p:spPr bwMode="auto">
                <a:xfrm>
                  <a:off x="3254158" y="4203959"/>
                  <a:ext cx="869930" cy="289766"/>
                </a:xfrm>
                <a:prstGeom prst="rect">
                  <a:avLst/>
                </a:prstGeom>
                <a:solidFill>
                  <a:srgbClr val="00827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algn="l" defTabSz="91410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 b="1" kern="1200" baseline="0">
                      <a:gradFill>
                        <a:gsLst>
                          <a:gs pos="0">
                            <a:srgbClr val="FFFFFF"/>
                          </a:gs>
                          <a:gs pos="100000">
                            <a:srgbClr val="FFFFFF"/>
                          </a:gs>
                        </a:gsLst>
                        <a:lin ang="5400000" scaled="0"/>
                      </a:gradFill>
                      <a:latin typeface="+mn-lt"/>
                      <a:ea typeface="Segoe UI" pitchFamily="34" charset="0"/>
                      <a:cs typeface="Segoe UI" pitchFamily="34" charset="0"/>
                    </a:rPr>
                    <a:t>Teal</a:t>
                  </a:r>
                </a:p>
                <a:p>
                  <a:pPr algn="l" defTabSz="914102" fontAlgn="base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49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R:0</a:t>
                  </a:r>
                  <a:r>
                    <a:rPr lang="en-US" sz="490" baseline="0">
                      <a:gradFill>
                        <a:gsLst>
                          <a:gs pos="2092">
                            <a:srgbClr val="F8F8F8"/>
                          </a:gs>
                          <a:gs pos="10042">
                            <a:srgbClr val="F8F8F8"/>
                          </a:gs>
                        </a:gsLst>
                        <a:lin ang="5400000" scaled="0"/>
                      </a:gradFill>
                      <a:ea typeface="Segoe UI" pitchFamily="34" charset="0"/>
                      <a:cs typeface="Segoe UI" pitchFamily="34" charset="0"/>
                    </a:rPr>
                    <a:t> G:130 B:114</a:t>
                  </a:r>
                  <a:endParaRPr lang="en-US" sz="490">
                    <a:gradFill>
                      <a:gsLst>
                        <a:gs pos="2092">
                          <a:srgbClr val="F8F8F8"/>
                        </a:gs>
                        <a:gs pos="10042">
                          <a:srgbClr val="F8F8F8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28" name="TextBox 27"/>
              <p:cNvSpPr txBox="1"/>
              <p:nvPr userDrawn="1"/>
            </p:nvSpPr>
            <p:spPr>
              <a:xfrm rot="5400000">
                <a:off x="12987813" y="258334"/>
                <a:ext cx="843944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Main colors</a:t>
                </a:r>
              </a:p>
            </p:txBody>
          </p:sp>
          <p:sp>
            <p:nvSpPr>
              <p:cNvPr id="32" name="TextBox 31"/>
              <p:cNvSpPr txBox="1"/>
              <p:nvPr userDrawn="1"/>
            </p:nvSpPr>
            <p:spPr>
              <a:xfrm rot="5400000">
                <a:off x="11746691" y="4228746"/>
                <a:ext cx="2647253" cy="326834"/>
              </a:xfrm>
              <a:prstGeom prst="rect">
                <a:avLst/>
              </a:prstGeom>
              <a:noFill/>
            </p:spPr>
            <p:txBody>
              <a:bodyPr wrap="none" lIns="0" tIns="91440" rIns="182880" bIns="91440" rtlCol="0">
                <a:spAutoFit/>
              </a:bodyPr>
              <a:lstStyle/>
              <a:p>
                <a:pPr>
                  <a:lnSpc>
                    <a:spcPct val="90000"/>
                  </a:lnSpc>
                  <a:spcAft>
                    <a:spcPts val="588"/>
                  </a:spcAft>
                </a:pPr>
                <a:r>
                  <a:rPr lang="en-US" sz="98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Secondary colors (use only when</a:t>
                </a:r>
                <a:r>
                  <a:rPr lang="en-US" sz="980" baseline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necessary)</a:t>
                </a:r>
                <a:endParaRPr lang="en-US" sz="98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p:grpSp>
        <p:sp>
          <p:nvSpPr>
            <p:cNvPr id="19" name="Rectangle 18"/>
            <p:cNvSpPr/>
            <p:nvPr userDrawn="1"/>
          </p:nvSpPr>
          <p:spPr bwMode="auto">
            <a:xfrm rot="5400000">
              <a:off x="12328885" y="3356233"/>
              <a:ext cx="869930" cy="289766"/>
            </a:xfrm>
            <a:prstGeom prst="rect">
              <a:avLst/>
            </a:prstGeom>
            <a:solidFill>
              <a:srgbClr val="00BCF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5720" tIns="4572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 b="1" kern="120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latin typeface="+mn-lt"/>
                  <a:ea typeface="Segoe UI" pitchFamily="34" charset="0"/>
                  <a:cs typeface="Segoe UI" pitchFamily="34" charset="0"/>
                </a:rPr>
                <a:t>Cyan</a:t>
              </a:r>
            </a:p>
            <a:p>
              <a:pPr algn="l" defTabSz="914102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49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R:</a:t>
              </a:r>
              <a:r>
                <a:rPr lang="en-US" sz="490" baseline="0">
                  <a:gradFill>
                    <a:gsLst>
                      <a:gs pos="7965">
                        <a:srgbClr val="000000"/>
                      </a:gs>
                      <a:gs pos="28319">
                        <a:srgbClr val="000000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0 G:188 B:242</a:t>
              </a:r>
              <a:endParaRPr lang="en-US" sz="490">
                <a:gradFill>
                  <a:gsLst>
                    <a:gs pos="7965">
                      <a:srgbClr val="000000"/>
                    </a:gs>
                    <a:gs pos="28319">
                      <a:srgbClr val="000000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4091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6/11/2019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1413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otnet/machinelearning-samples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hyperlink" Target="https://github.com/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21.png"/><Relationship Id="rId10" Type="http://schemas.openxmlformats.org/officeDocument/2006/relationships/image" Target="../media/image25.png"/><Relationship Id="rId4" Type="http://schemas.openxmlformats.org/officeDocument/2006/relationships/image" Target="../media/image20.svg"/><Relationship Id="rId9" Type="http://schemas.openxmlformats.org/officeDocument/2006/relationships/image" Target="../media/image24.svg"/><Relationship Id="rId14" Type="http://schemas.openxmlformats.org/officeDocument/2006/relationships/hyperlink" Target="https://github.com/lqdev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9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9.xml"/><Relationship Id="rId6" Type="http://schemas.openxmlformats.org/officeDocument/2006/relationships/hyperlink" Target="https://en.wikipedia.org/wiki/Open_Neural_Network_Exchange" TargetMode="External"/><Relationship Id="rId5" Type="http://schemas.openxmlformats.org/officeDocument/2006/relationships/image" Target="../media/image44.png"/><Relationship Id="rId4" Type="http://schemas.openxmlformats.org/officeDocument/2006/relationships/hyperlink" Target="https://en.wikipedia.org/wiki/TensorFlow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.net/r/QP6R39Y" TargetMode="External"/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MLNETInAct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://luisquintanilla.me/2018/05/11/deploy-netml-docker-aci/" TargetMode="External"/><Relationship Id="rId3" Type="http://schemas.openxmlformats.org/officeDocument/2006/relationships/hyperlink" Target="https://docs.microsoft.com/en-us/dotnet/machine-learning/resources/glossary" TargetMode="External"/><Relationship Id="rId7" Type="http://schemas.openxmlformats.org/officeDocument/2006/relationships/hyperlink" Target="http://luisquintanilla.me/2018/08/21/serverless-machine-learning-mlnet-azure-functions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Relationship Id="rId6" Type="http://schemas.openxmlformats.org/officeDocument/2006/relationships/hyperlink" Target="https://github.com/dotnet/machinelearning-samples" TargetMode="External"/><Relationship Id="rId5" Type="http://schemas.openxmlformats.org/officeDocument/2006/relationships/hyperlink" Target="https://docs.microsoft.com/en-us/dotnet/machine-learning/how-to-guides/" TargetMode="External"/><Relationship Id="rId4" Type="http://schemas.openxmlformats.org/officeDocument/2006/relationships/hyperlink" Target="https://docs.microsoft.com/en-us/dotnet/machine-learning/tutorials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C1F3D-9781-408A-BB19-D37AEFEFDD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latin typeface="Arial Black" panose="020B0A04020102020204" pitchFamily="34" charset="0"/>
              </a:rPr>
              <a:t>ML.NET In Action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743916-C5E6-462D-9967-CD0B4513F36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+mj-lt"/>
              </a:rPr>
              <a:t>Luis Quintanilla</a:t>
            </a:r>
          </a:p>
          <a:p>
            <a:r>
              <a:rPr lang="en-US" sz="3600" dirty="0">
                <a:latin typeface="+mj-lt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911390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Continuous</a:t>
            </a:r>
            <a:r>
              <a:rPr lang="en-US" sz="6000" dirty="0">
                <a:latin typeface="Arial Black" panose="020B0A04020102020204" pitchFamily="34" charset="0"/>
              </a:rPr>
              <a:t>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844703"/>
            <a:ext cx="7816492" cy="4569344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ML.NET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32205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In AI Ecosystem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C72BB520-C466-4E36-8122-B45FF824BD14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64B190FD-8A06-4CBB-A860-E5D788A24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373"/>
          <a:stretch/>
        </p:blipFill>
        <p:spPr>
          <a:xfrm>
            <a:off x="370979" y="2446373"/>
            <a:ext cx="3371287" cy="1965251"/>
          </a:xfrm>
          <a:prstGeom prst="rect">
            <a:avLst/>
          </a:prstGeom>
        </p:spPr>
      </p:pic>
      <p:pic>
        <p:nvPicPr>
          <p:cNvPr id="17" name="Picture 16" descr="A picture containing clipart&#10;&#10;Description automatically generated">
            <a:extLst>
              <a:ext uri="{FF2B5EF4-FFF2-40B4-BE49-F238E27FC236}">
                <a16:creationId xmlns:a16="http://schemas.microsoft.com/office/drawing/2014/main" id="{096B750C-E4D5-47A9-994C-7274089150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6" y="2357437"/>
            <a:ext cx="2143125" cy="2143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9E40E5-233B-4A84-84D6-154061202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62822" y="2590139"/>
            <a:ext cx="1682221" cy="16822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6DDF5AA-950E-4DF4-B90A-9D7B00433621}"/>
              </a:ext>
            </a:extLst>
          </p:cNvPr>
          <p:cNvSpPr txBox="1"/>
          <p:nvPr/>
        </p:nvSpPr>
        <p:spPr>
          <a:xfrm>
            <a:off x="5587365" y="4641550"/>
            <a:ext cx="1017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AzureML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707E03-C166-4BDF-8778-8A511240F6D4}"/>
              </a:ext>
            </a:extLst>
          </p:cNvPr>
          <p:cNvSpPr txBox="1"/>
          <p:nvPr/>
        </p:nvSpPr>
        <p:spPr>
          <a:xfrm>
            <a:off x="1526189" y="4641550"/>
            <a:ext cx="10608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Cognitive</a:t>
            </a:r>
          </a:p>
          <a:p>
            <a:pPr algn="ctr"/>
            <a:r>
              <a:rPr lang="en-US" dirty="0"/>
              <a:t>Services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0E5D1A-FE6B-4F20-8CED-782E150B12AF}"/>
              </a:ext>
            </a:extLst>
          </p:cNvPr>
          <p:cNvSpPr txBox="1"/>
          <p:nvPr/>
        </p:nvSpPr>
        <p:spPr>
          <a:xfrm>
            <a:off x="9970822" y="4641550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ML.NET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E0F95D-3021-4A98-BB01-778407706356}"/>
              </a:ext>
            </a:extLst>
          </p:cNvPr>
          <p:cNvSpPr txBox="1"/>
          <p:nvPr/>
        </p:nvSpPr>
        <p:spPr>
          <a:xfrm>
            <a:off x="1526189" y="5696420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Managed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A9112D8-2D13-45DE-A07A-8E5694017513}"/>
              </a:ext>
            </a:extLst>
          </p:cNvPr>
          <p:cNvSpPr txBox="1"/>
          <p:nvPr/>
        </p:nvSpPr>
        <p:spPr>
          <a:xfrm>
            <a:off x="9596608" y="5696420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Custom</a:t>
            </a:r>
          </a:p>
        </p:txBody>
      </p:sp>
    </p:spTree>
    <p:extLst>
      <p:ext uri="{BB962C8B-B14F-4D97-AF65-F5344CB8AC3E}">
        <p14:creationId xmlns:p14="http://schemas.microsoft.com/office/powerpoint/2010/main" val="1333634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Architecture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Content Placeholder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2C1F6B73-C572-48B0-9227-A970290D4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1" y="1618881"/>
            <a:ext cx="8161866" cy="4660817"/>
          </a:xfrm>
        </p:spPr>
      </p:pic>
    </p:spTree>
    <p:extLst>
      <p:ext uri="{BB962C8B-B14F-4D97-AF65-F5344CB8AC3E}">
        <p14:creationId xmlns:p14="http://schemas.microsoft.com/office/powerpoint/2010/main" val="19819837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 - Framework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31921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Box 68">
            <a:extLst>
              <a:ext uri="{FF2B5EF4-FFF2-40B4-BE49-F238E27FC236}">
                <a16:creationId xmlns:a16="http://schemas.microsoft.com/office/drawing/2014/main" id="{6A9A3110-A034-4F1D-A47D-9BE62A164F09}"/>
              </a:ext>
            </a:extLst>
          </p:cNvPr>
          <p:cNvSpPr txBox="1"/>
          <p:nvPr/>
        </p:nvSpPr>
        <p:spPr>
          <a:xfrm>
            <a:off x="1333423" y="5933060"/>
            <a:ext cx="10143577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And more! Samples @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505050"/>
                </a:solidFill>
                <a:effectLst/>
                <a:uLnTx/>
                <a:uFillTx/>
                <a:latin typeface="Segoe UI"/>
                <a:ea typeface="+mn-ea"/>
                <a:cs typeface="+mn-cs"/>
                <a:hlinkClick r:id="rId3"/>
              </a:rPr>
              <a:t>https://github.com/dotnet/machinelearning-samples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2F2F2">
                  <a:lumMod val="25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2808CAC-9195-40F1-A29D-E3B07CD5E481}"/>
              </a:ext>
            </a:extLst>
          </p:cNvPr>
          <p:cNvSpPr/>
          <p:nvPr/>
        </p:nvSpPr>
        <p:spPr bwMode="auto">
          <a:xfrm>
            <a:off x="6219672" y="4751058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FECCF71-683B-41DA-89CC-F25FA9A418F1}"/>
              </a:ext>
            </a:extLst>
          </p:cNvPr>
          <p:cNvSpPr txBox="1"/>
          <p:nvPr/>
        </p:nvSpPr>
        <p:spPr>
          <a:xfrm>
            <a:off x="6905001" y="4761559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Customer segmentation 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589843F-F8C1-408F-BEC6-DD182E4A9BD1}"/>
              </a:ext>
            </a:extLst>
          </p:cNvPr>
          <p:cNvSpPr/>
          <p:nvPr/>
        </p:nvSpPr>
        <p:spPr bwMode="auto">
          <a:xfrm>
            <a:off x="6219672" y="3765616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4ADC8C9-69A5-4B09-9FFC-3EAC572DF919}"/>
              </a:ext>
            </a:extLst>
          </p:cNvPr>
          <p:cNvSpPr txBox="1"/>
          <p:nvPr/>
        </p:nvSpPr>
        <p:spPr>
          <a:xfrm>
            <a:off x="6905001" y="3776117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Recommendations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09D2EBA-E234-419E-9ABB-AF0C23A4AD91}"/>
              </a:ext>
            </a:extLst>
          </p:cNvPr>
          <p:cNvSpPr/>
          <p:nvPr/>
        </p:nvSpPr>
        <p:spPr bwMode="auto">
          <a:xfrm>
            <a:off x="6219672" y="2808814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D238F16-5FE9-4209-BBFA-446065FCD69F}"/>
              </a:ext>
            </a:extLst>
          </p:cNvPr>
          <p:cNvSpPr txBox="1"/>
          <p:nvPr/>
        </p:nvSpPr>
        <p:spPr>
          <a:xfrm>
            <a:off x="6905001" y="281931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Predictive maintenance 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93F2445-8FBF-497E-9FBF-333EC9A7394E}"/>
              </a:ext>
            </a:extLst>
          </p:cNvPr>
          <p:cNvSpPr/>
          <p:nvPr/>
        </p:nvSpPr>
        <p:spPr bwMode="auto">
          <a:xfrm>
            <a:off x="6219672" y="181343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5C0826F-EAFE-469B-8D93-8B62480635EC}"/>
              </a:ext>
            </a:extLst>
          </p:cNvPr>
          <p:cNvSpPr txBox="1"/>
          <p:nvPr/>
        </p:nvSpPr>
        <p:spPr>
          <a:xfrm>
            <a:off x="6905001" y="1842403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Forecasting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9E384AE-CA2E-43D1-BB2D-ED764BDB577F}"/>
              </a:ext>
            </a:extLst>
          </p:cNvPr>
          <p:cNvSpPr/>
          <p:nvPr/>
        </p:nvSpPr>
        <p:spPr bwMode="auto">
          <a:xfrm>
            <a:off x="659118" y="374836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B3CF6B14-6B93-4E6A-867E-CB47CE093BD8}"/>
              </a:ext>
            </a:extLst>
          </p:cNvPr>
          <p:cNvSpPr/>
          <p:nvPr/>
        </p:nvSpPr>
        <p:spPr bwMode="auto">
          <a:xfrm>
            <a:off x="651497" y="4769453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3DDA144-D699-4275-8D69-C1A57B5AB301}"/>
              </a:ext>
            </a:extLst>
          </p:cNvPr>
          <p:cNvSpPr/>
          <p:nvPr/>
        </p:nvSpPr>
        <p:spPr bwMode="auto">
          <a:xfrm>
            <a:off x="659118" y="2813610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1A2054A-82A5-4713-82C4-08FA1882E5E4}"/>
              </a:ext>
            </a:extLst>
          </p:cNvPr>
          <p:cNvGrpSpPr/>
          <p:nvPr/>
        </p:nvGrpSpPr>
        <p:grpSpPr>
          <a:xfrm>
            <a:off x="568928" y="3836164"/>
            <a:ext cx="2584879" cy="831587"/>
            <a:chOff x="413448" y="3327187"/>
            <a:chExt cx="2584878" cy="831586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FFC6B3D-B785-4770-8201-5C5206F9CF06}"/>
                </a:ext>
              </a:extLst>
            </p:cNvPr>
            <p:cNvSpPr txBox="1"/>
            <p:nvPr/>
          </p:nvSpPr>
          <p:spPr>
            <a:xfrm>
              <a:off x="1613529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4E33073-F9E0-465A-8221-E96249F1A813}"/>
                </a:ext>
              </a:extLst>
            </p:cNvPr>
            <p:cNvSpPr/>
            <p:nvPr/>
          </p:nvSpPr>
          <p:spPr>
            <a:xfrm>
              <a:off x="413448" y="3789441"/>
              <a:ext cx="258487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ADFF36D-0438-4EA8-A6BD-A3AD4C54376E}"/>
              </a:ext>
            </a:extLst>
          </p:cNvPr>
          <p:cNvGrpSpPr/>
          <p:nvPr/>
        </p:nvGrpSpPr>
        <p:grpSpPr>
          <a:xfrm>
            <a:off x="3524321" y="3834589"/>
            <a:ext cx="2584879" cy="800809"/>
            <a:chOff x="413448" y="3327187"/>
            <a:chExt cx="2584878" cy="800808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9FF5781-FAD0-4873-B88D-8B2FAE7F1C35}"/>
                </a:ext>
              </a:extLst>
            </p:cNvPr>
            <p:cNvSpPr txBox="1"/>
            <p:nvPr/>
          </p:nvSpPr>
          <p:spPr>
            <a:xfrm>
              <a:off x="1613553" y="3327187"/>
              <a:ext cx="184730" cy="461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8D7"/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A429D672-A7DB-468D-9074-85C039693DBE}"/>
                </a:ext>
              </a:extLst>
            </p:cNvPr>
            <p:cNvSpPr/>
            <p:nvPr/>
          </p:nvSpPr>
          <p:spPr>
            <a:xfrm>
              <a:off x="413448" y="3789441"/>
              <a:ext cx="258487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/>
                <a:ea typeface="Segoe UI" charset="0"/>
                <a:cs typeface="Segoe UI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A4E63B2B-BF25-4A8E-A43B-28EDDE9F7637}"/>
              </a:ext>
            </a:extLst>
          </p:cNvPr>
          <p:cNvSpPr txBox="1"/>
          <p:nvPr/>
        </p:nvSpPr>
        <p:spPr>
          <a:xfrm>
            <a:off x="4012523" y="406667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1E3BB-6186-4342-95BB-505E2A9DEC08}"/>
              </a:ext>
            </a:extLst>
          </p:cNvPr>
          <p:cNvSpPr txBox="1"/>
          <p:nvPr/>
        </p:nvSpPr>
        <p:spPr>
          <a:xfrm>
            <a:off x="4736818" y="3835174"/>
            <a:ext cx="184730" cy="461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8D7"/>
              </a:solidFill>
              <a:effectLst/>
              <a:uLnTx/>
              <a:uFillTx/>
              <a:latin typeface="Segoe UI Light" charset="0"/>
              <a:ea typeface="Segoe UI Light" charset="0"/>
              <a:cs typeface="Segoe UI Light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2ACE1E4-2DAC-433C-8230-E902F73669CA}"/>
              </a:ext>
            </a:extLst>
          </p:cNvPr>
          <p:cNvSpPr txBox="1"/>
          <p:nvPr/>
        </p:nvSpPr>
        <p:spPr>
          <a:xfrm>
            <a:off x="1344447" y="2842578"/>
            <a:ext cx="4572000" cy="6278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Issue Classification 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EF18167-CA6D-4442-935C-8B3862384731}"/>
              </a:ext>
            </a:extLst>
          </p:cNvPr>
          <p:cNvSpPr txBox="1"/>
          <p:nvPr/>
        </p:nvSpPr>
        <p:spPr>
          <a:xfrm>
            <a:off x="6679267" y="1761895"/>
            <a:ext cx="454292" cy="627864"/>
          </a:xfrm>
          <a:prstGeom prst="rect">
            <a:avLst/>
          </a:prstGeom>
          <a:noFill/>
        </p:spPr>
        <p:txBody>
          <a:bodyPr wrap="none" lIns="182880" tIns="146304" rIns="182880" bIns="146304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 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3EFBDB09-6F54-4E30-898D-D94BB0C1750C}"/>
              </a:ext>
            </a:extLst>
          </p:cNvPr>
          <p:cNvCxnSpPr>
            <a:cxnSpLocks/>
          </p:cNvCxnSpPr>
          <p:nvPr/>
        </p:nvCxnSpPr>
        <p:spPr>
          <a:xfrm flipV="1">
            <a:off x="816283" y="5685070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317C54C7-3E36-4EB7-A3BD-C2417F7547E9}"/>
              </a:ext>
            </a:extLst>
          </p:cNvPr>
          <p:cNvCxnSpPr>
            <a:cxnSpLocks/>
          </p:cNvCxnSpPr>
          <p:nvPr/>
        </p:nvCxnSpPr>
        <p:spPr>
          <a:xfrm flipV="1">
            <a:off x="735621" y="1539229"/>
            <a:ext cx="9871399" cy="1"/>
          </a:xfrm>
          <a:prstGeom prst="line">
            <a:avLst/>
          </a:prstGeom>
          <a:ln>
            <a:solidFill>
              <a:schemeClr val="tx1">
                <a:lumMod val="40000"/>
                <a:lumOff val="60000"/>
              </a:schemeClr>
            </a:solidFill>
            <a:headEnd type="none"/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rackers_EADF" title="Icon of a clipboard with a checklist on it">
            <a:extLst>
              <a:ext uri="{FF2B5EF4-FFF2-40B4-BE49-F238E27FC236}">
                <a16:creationId xmlns:a16="http://schemas.microsoft.com/office/drawing/2014/main" id="{431CE3BB-632A-4B3E-87A0-FEB84CCE2AC6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44119" y="2939554"/>
            <a:ext cx="324771" cy="442840"/>
          </a:xfrm>
          <a:custGeom>
            <a:avLst/>
            <a:gdLst>
              <a:gd name="T0" fmla="*/ 1000 w 2750"/>
              <a:gd name="T1" fmla="*/ 375 h 3750"/>
              <a:gd name="T2" fmla="*/ 1375 w 2750"/>
              <a:gd name="T3" fmla="*/ 0 h 3750"/>
              <a:gd name="T4" fmla="*/ 1750 w 2750"/>
              <a:gd name="T5" fmla="*/ 375 h 3750"/>
              <a:gd name="T6" fmla="*/ 1750 w 2750"/>
              <a:gd name="T7" fmla="*/ 500 h 3750"/>
              <a:gd name="T8" fmla="*/ 2250 w 2750"/>
              <a:gd name="T9" fmla="*/ 500 h 3750"/>
              <a:gd name="T10" fmla="*/ 2250 w 2750"/>
              <a:gd name="T11" fmla="*/ 1000 h 3750"/>
              <a:gd name="T12" fmla="*/ 500 w 2750"/>
              <a:gd name="T13" fmla="*/ 1000 h 3750"/>
              <a:gd name="T14" fmla="*/ 500 w 2750"/>
              <a:gd name="T15" fmla="*/ 500 h 3750"/>
              <a:gd name="T16" fmla="*/ 1000 w 2750"/>
              <a:gd name="T17" fmla="*/ 500 h 3750"/>
              <a:gd name="T18" fmla="*/ 1000 w 2750"/>
              <a:gd name="T19" fmla="*/ 375 h 3750"/>
              <a:gd name="T20" fmla="*/ 500 w 2750"/>
              <a:gd name="T21" fmla="*/ 500 h 3750"/>
              <a:gd name="T22" fmla="*/ 0 w 2750"/>
              <a:gd name="T23" fmla="*/ 500 h 3750"/>
              <a:gd name="T24" fmla="*/ 0 w 2750"/>
              <a:gd name="T25" fmla="*/ 3750 h 3750"/>
              <a:gd name="T26" fmla="*/ 2750 w 2750"/>
              <a:gd name="T27" fmla="*/ 3750 h 3750"/>
              <a:gd name="T28" fmla="*/ 2750 w 2750"/>
              <a:gd name="T29" fmla="*/ 500 h 3750"/>
              <a:gd name="T30" fmla="*/ 2250 w 2750"/>
              <a:gd name="T31" fmla="*/ 500 h 3750"/>
              <a:gd name="T32" fmla="*/ 2375 w 2750"/>
              <a:gd name="T33" fmla="*/ 1750 h 3750"/>
              <a:gd name="T34" fmla="*/ 1375 w 2750"/>
              <a:gd name="T35" fmla="*/ 1750 h 3750"/>
              <a:gd name="T36" fmla="*/ 2375 w 2750"/>
              <a:gd name="T37" fmla="*/ 2500 h 3750"/>
              <a:gd name="T38" fmla="*/ 1375 w 2750"/>
              <a:gd name="T39" fmla="*/ 2500 h 3750"/>
              <a:gd name="T40" fmla="*/ 2375 w 2750"/>
              <a:gd name="T41" fmla="*/ 3250 h 3750"/>
              <a:gd name="T42" fmla="*/ 1375 w 2750"/>
              <a:gd name="T43" fmla="*/ 3250 h 3750"/>
              <a:gd name="T44" fmla="*/ 500 w 2750"/>
              <a:gd name="T45" fmla="*/ 1500 h 3750"/>
              <a:gd name="T46" fmla="*/ 750 w 2750"/>
              <a:gd name="T47" fmla="*/ 1750 h 3750"/>
              <a:gd name="T48" fmla="*/ 1125 w 2750"/>
              <a:gd name="T49" fmla="*/ 1375 h 3750"/>
              <a:gd name="T50" fmla="*/ 500 w 2750"/>
              <a:gd name="T51" fmla="*/ 2250 h 3750"/>
              <a:gd name="T52" fmla="*/ 750 w 2750"/>
              <a:gd name="T53" fmla="*/ 2500 h 3750"/>
              <a:gd name="T54" fmla="*/ 1125 w 2750"/>
              <a:gd name="T55" fmla="*/ 2125 h 3750"/>
              <a:gd name="T56" fmla="*/ 500 w 2750"/>
              <a:gd name="T57" fmla="*/ 3000 h 3750"/>
              <a:gd name="T58" fmla="*/ 750 w 2750"/>
              <a:gd name="T59" fmla="*/ 3250 h 3750"/>
              <a:gd name="T60" fmla="*/ 1125 w 2750"/>
              <a:gd name="T61" fmla="*/ 2875 h 37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2750" h="3750">
                <a:moveTo>
                  <a:pt x="1000" y="375"/>
                </a:moveTo>
                <a:cubicBezTo>
                  <a:pt x="1000" y="168"/>
                  <a:pt x="1168" y="0"/>
                  <a:pt x="1375" y="0"/>
                </a:cubicBezTo>
                <a:cubicBezTo>
                  <a:pt x="1582" y="0"/>
                  <a:pt x="1750" y="168"/>
                  <a:pt x="1750" y="375"/>
                </a:cubicBezTo>
                <a:cubicBezTo>
                  <a:pt x="1750" y="500"/>
                  <a:pt x="1750" y="500"/>
                  <a:pt x="1750" y="500"/>
                </a:cubicBezTo>
                <a:cubicBezTo>
                  <a:pt x="2250" y="500"/>
                  <a:pt x="2250" y="500"/>
                  <a:pt x="2250" y="500"/>
                </a:cubicBezTo>
                <a:cubicBezTo>
                  <a:pt x="2250" y="1000"/>
                  <a:pt x="2250" y="1000"/>
                  <a:pt x="2250" y="1000"/>
                </a:cubicBezTo>
                <a:cubicBezTo>
                  <a:pt x="500" y="1000"/>
                  <a:pt x="500" y="1000"/>
                  <a:pt x="500" y="1000"/>
                </a:cubicBezTo>
                <a:cubicBezTo>
                  <a:pt x="500" y="500"/>
                  <a:pt x="500" y="500"/>
                  <a:pt x="500" y="500"/>
                </a:cubicBezTo>
                <a:cubicBezTo>
                  <a:pt x="1000" y="500"/>
                  <a:pt x="1000" y="500"/>
                  <a:pt x="1000" y="500"/>
                </a:cubicBezTo>
                <a:lnTo>
                  <a:pt x="1000" y="375"/>
                </a:lnTo>
                <a:close/>
                <a:moveTo>
                  <a:pt x="500" y="500"/>
                </a:moveTo>
                <a:cubicBezTo>
                  <a:pt x="0" y="500"/>
                  <a:pt x="0" y="500"/>
                  <a:pt x="0" y="500"/>
                </a:cubicBezTo>
                <a:cubicBezTo>
                  <a:pt x="0" y="3750"/>
                  <a:pt x="0" y="3750"/>
                  <a:pt x="0" y="3750"/>
                </a:cubicBezTo>
                <a:cubicBezTo>
                  <a:pt x="2750" y="3750"/>
                  <a:pt x="2750" y="3750"/>
                  <a:pt x="2750" y="3750"/>
                </a:cubicBezTo>
                <a:cubicBezTo>
                  <a:pt x="2750" y="500"/>
                  <a:pt x="2750" y="500"/>
                  <a:pt x="2750" y="500"/>
                </a:cubicBezTo>
                <a:cubicBezTo>
                  <a:pt x="2250" y="500"/>
                  <a:pt x="2250" y="500"/>
                  <a:pt x="2250" y="500"/>
                </a:cubicBezTo>
                <a:moveTo>
                  <a:pt x="2375" y="1750"/>
                </a:moveTo>
                <a:cubicBezTo>
                  <a:pt x="1375" y="1750"/>
                  <a:pt x="1375" y="1750"/>
                  <a:pt x="1375" y="1750"/>
                </a:cubicBezTo>
                <a:moveTo>
                  <a:pt x="2375" y="2500"/>
                </a:moveTo>
                <a:cubicBezTo>
                  <a:pt x="1375" y="2500"/>
                  <a:pt x="1375" y="2500"/>
                  <a:pt x="1375" y="2500"/>
                </a:cubicBezTo>
                <a:moveTo>
                  <a:pt x="2375" y="3250"/>
                </a:moveTo>
                <a:cubicBezTo>
                  <a:pt x="1375" y="3250"/>
                  <a:pt x="1375" y="3250"/>
                  <a:pt x="1375" y="3250"/>
                </a:cubicBezTo>
                <a:moveTo>
                  <a:pt x="500" y="1500"/>
                </a:moveTo>
                <a:cubicBezTo>
                  <a:pt x="750" y="1750"/>
                  <a:pt x="750" y="1750"/>
                  <a:pt x="750" y="1750"/>
                </a:cubicBezTo>
                <a:cubicBezTo>
                  <a:pt x="1125" y="1375"/>
                  <a:pt x="1125" y="1375"/>
                  <a:pt x="1125" y="1375"/>
                </a:cubicBezTo>
                <a:moveTo>
                  <a:pt x="500" y="2250"/>
                </a:moveTo>
                <a:cubicBezTo>
                  <a:pt x="750" y="2500"/>
                  <a:pt x="750" y="2500"/>
                  <a:pt x="750" y="2500"/>
                </a:cubicBezTo>
                <a:cubicBezTo>
                  <a:pt x="1125" y="2125"/>
                  <a:pt x="1125" y="2125"/>
                  <a:pt x="1125" y="2125"/>
                </a:cubicBezTo>
                <a:moveTo>
                  <a:pt x="500" y="3000"/>
                </a:moveTo>
                <a:cubicBezTo>
                  <a:pt x="750" y="3250"/>
                  <a:pt x="750" y="3250"/>
                  <a:pt x="750" y="3250"/>
                </a:cubicBezTo>
                <a:cubicBezTo>
                  <a:pt x="1125" y="2875"/>
                  <a:pt x="1125" y="2875"/>
                  <a:pt x="1125" y="28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6" name="Photo2_EB9F" title="Icon of a photo of a landscape">
            <a:extLst>
              <a:ext uri="{FF2B5EF4-FFF2-40B4-BE49-F238E27FC236}">
                <a16:creationId xmlns:a16="http://schemas.microsoft.com/office/drawing/2014/main" id="{B2768C87-F8FE-4F62-9B57-8D62148F563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76308" y="3893677"/>
            <a:ext cx="470836" cy="345547"/>
          </a:xfrm>
          <a:custGeom>
            <a:avLst/>
            <a:gdLst>
              <a:gd name="T0" fmla="*/ 3752 w 3752"/>
              <a:gd name="T1" fmla="*/ 2752 h 2752"/>
              <a:gd name="T2" fmla="*/ 0 w 3752"/>
              <a:gd name="T3" fmla="*/ 2752 h 2752"/>
              <a:gd name="T4" fmla="*/ 0 w 3752"/>
              <a:gd name="T5" fmla="*/ 0 h 2752"/>
              <a:gd name="T6" fmla="*/ 3752 w 3752"/>
              <a:gd name="T7" fmla="*/ 0 h 2752"/>
              <a:gd name="T8" fmla="*/ 3752 w 3752"/>
              <a:gd name="T9" fmla="*/ 2752 h 2752"/>
              <a:gd name="T10" fmla="*/ 2951 w 3752"/>
              <a:gd name="T11" fmla="*/ 751 h 2752"/>
              <a:gd name="T12" fmla="*/ 3002 w 3752"/>
              <a:gd name="T13" fmla="*/ 801 h 2752"/>
              <a:gd name="T14" fmla="*/ 3052 w 3752"/>
              <a:gd name="T15" fmla="*/ 751 h 2752"/>
              <a:gd name="T16" fmla="*/ 3002 w 3752"/>
              <a:gd name="T17" fmla="*/ 700 h 2752"/>
              <a:gd name="T18" fmla="*/ 2951 w 3752"/>
              <a:gd name="T19" fmla="*/ 751 h 2752"/>
              <a:gd name="T20" fmla="*/ 3002 w 3752"/>
              <a:gd name="T21" fmla="*/ 2752 h 2752"/>
              <a:gd name="T22" fmla="*/ 1000 w 3752"/>
              <a:gd name="T23" fmla="*/ 751 h 2752"/>
              <a:gd name="T24" fmla="*/ 0 w 3752"/>
              <a:gd name="T25" fmla="*/ 1751 h 2752"/>
              <a:gd name="T26" fmla="*/ 3752 w 3752"/>
              <a:gd name="T27" fmla="*/ 2502 h 2752"/>
              <a:gd name="T28" fmla="*/ 2752 w 3752"/>
              <a:gd name="T29" fmla="*/ 1501 h 2752"/>
              <a:gd name="T30" fmla="*/ 2251 w 3752"/>
              <a:gd name="T31" fmla="*/ 2001 h 27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752" h="2752">
                <a:moveTo>
                  <a:pt x="3752" y="2752"/>
                </a:moveTo>
                <a:cubicBezTo>
                  <a:pt x="0" y="2752"/>
                  <a:pt x="0" y="2752"/>
                  <a:pt x="0" y="2752"/>
                </a:cubicBezTo>
                <a:cubicBezTo>
                  <a:pt x="0" y="0"/>
                  <a:pt x="0" y="0"/>
                  <a:pt x="0" y="0"/>
                </a:cubicBezTo>
                <a:cubicBezTo>
                  <a:pt x="3752" y="0"/>
                  <a:pt x="3752" y="0"/>
                  <a:pt x="3752" y="0"/>
                </a:cubicBezTo>
                <a:lnTo>
                  <a:pt x="3752" y="2752"/>
                </a:lnTo>
                <a:close/>
                <a:moveTo>
                  <a:pt x="2951" y="751"/>
                </a:moveTo>
                <a:cubicBezTo>
                  <a:pt x="2951" y="778"/>
                  <a:pt x="2974" y="801"/>
                  <a:pt x="3002" y="801"/>
                </a:cubicBezTo>
                <a:cubicBezTo>
                  <a:pt x="3030" y="801"/>
                  <a:pt x="3052" y="778"/>
                  <a:pt x="3052" y="751"/>
                </a:cubicBezTo>
                <a:cubicBezTo>
                  <a:pt x="3052" y="723"/>
                  <a:pt x="3030" y="700"/>
                  <a:pt x="3002" y="700"/>
                </a:cubicBezTo>
                <a:cubicBezTo>
                  <a:pt x="2974" y="700"/>
                  <a:pt x="2951" y="723"/>
                  <a:pt x="2951" y="751"/>
                </a:cubicBezTo>
                <a:close/>
                <a:moveTo>
                  <a:pt x="3002" y="2752"/>
                </a:moveTo>
                <a:cubicBezTo>
                  <a:pt x="1000" y="751"/>
                  <a:pt x="1000" y="751"/>
                  <a:pt x="1000" y="751"/>
                </a:cubicBezTo>
                <a:cubicBezTo>
                  <a:pt x="0" y="1751"/>
                  <a:pt x="0" y="1751"/>
                  <a:pt x="0" y="1751"/>
                </a:cubicBezTo>
                <a:moveTo>
                  <a:pt x="3752" y="2502"/>
                </a:moveTo>
                <a:cubicBezTo>
                  <a:pt x="2752" y="1501"/>
                  <a:pt x="2752" y="1501"/>
                  <a:pt x="2752" y="1501"/>
                </a:cubicBezTo>
                <a:cubicBezTo>
                  <a:pt x="2251" y="2001"/>
                  <a:pt x="2251" y="2001"/>
                  <a:pt x="2251" y="2001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7" name="camera" title="Icon of a camera">
            <a:extLst>
              <a:ext uri="{FF2B5EF4-FFF2-40B4-BE49-F238E27FC236}">
                <a16:creationId xmlns:a16="http://schemas.microsoft.com/office/drawing/2014/main" id="{D6702F47-337E-432F-98FE-51469A72DEDA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96494" y="4910940"/>
            <a:ext cx="429260" cy="343049"/>
          </a:xfrm>
          <a:custGeom>
            <a:avLst/>
            <a:gdLst>
              <a:gd name="T0" fmla="*/ 0 w 330"/>
              <a:gd name="T1" fmla="*/ 24 h 264"/>
              <a:gd name="T2" fmla="*/ 87 w 330"/>
              <a:gd name="T3" fmla="*/ 24 h 264"/>
              <a:gd name="T4" fmla="*/ 111 w 330"/>
              <a:gd name="T5" fmla="*/ 0 h 264"/>
              <a:gd name="T6" fmla="*/ 217 w 330"/>
              <a:gd name="T7" fmla="*/ 0 h 264"/>
              <a:gd name="T8" fmla="*/ 242 w 330"/>
              <a:gd name="T9" fmla="*/ 24 h 264"/>
              <a:gd name="T10" fmla="*/ 330 w 330"/>
              <a:gd name="T11" fmla="*/ 24 h 264"/>
              <a:gd name="T12" fmla="*/ 330 w 330"/>
              <a:gd name="T13" fmla="*/ 264 h 264"/>
              <a:gd name="T14" fmla="*/ 0 w 330"/>
              <a:gd name="T15" fmla="*/ 264 h 264"/>
              <a:gd name="T16" fmla="*/ 0 w 330"/>
              <a:gd name="T17" fmla="*/ 24 h 264"/>
              <a:gd name="T18" fmla="*/ 165 w 330"/>
              <a:gd name="T19" fmla="*/ 221 h 264"/>
              <a:gd name="T20" fmla="*/ 242 w 330"/>
              <a:gd name="T21" fmla="*/ 144 h 264"/>
              <a:gd name="T22" fmla="*/ 165 w 330"/>
              <a:gd name="T23" fmla="*/ 67 h 264"/>
              <a:gd name="T24" fmla="*/ 88 w 330"/>
              <a:gd name="T25" fmla="*/ 144 h 264"/>
              <a:gd name="T26" fmla="*/ 165 w 330"/>
              <a:gd name="T27" fmla="*/ 221 h 264"/>
              <a:gd name="T28" fmla="*/ 42 w 330"/>
              <a:gd name="T29" fmla="*/ 73 h 264"/>
              <a:gd name="T30" fmla="*/ 48 w 330"/>
              <a:gd name="T31" fmla="*/ 67 h 264"/>
              <a:gd name="T32" fmla="*/ 42 w 330"/>
              <a:gd name="T33" fmla="*/ 61 h 264"/>
              <a:gd name="T34" fmla="*/ 36 w 330"/>
              <a:gd name="T35" fmla="*/ 67 h 264"/>
              <a:gd name="T36" fmla="*/ 42 w 330"/>
              <a:gd name="T37" fmla="*/ 73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" h="264">
                <a:moveTo>
                  <a:pt x="0" y="24"/>
                </a:moveTo>
                <a:cubicBezTo>
                  <a:pt x="87" y="24"/>
                  <a:pt x="87" y="24"/>
                  <a:pt x="87" y="24"/>
                </a:cubicBezTo>
                <a:cubicBezTo>
                  <a:pt x="111" y="0"/>
                  <a:pt x="111" y="0"/>
                  <a:pt x="111" y="0"/>
                </a:cubicBezTo>
                <a:cubicBezTo>
                  <a:pt x="217" y="0"/>
                  <a:pt x="217" y="0"/>
                  <a:pt x="217" y="0"/>
                </a:cubicBezTo>
                <a:cubicBezTo>
                  <a:pt x="242" y="24"/>
                  <a:pt x="242" y="24"/>
                  <a:pt x="242" y="24"/>
                </a:cubicBezTo>
                <a:cubicBezTo>
                  <a:pt x="330" y="24"/>
                  <a:pt x="330" y="24"/>
                  <a:pt x="330" y="24"/>
                </a:cubicBezTo>
                <a:cubicBezTo>
                  <a:pt x="330" y="264"/>
                  <a:pt x="330" y="264"/>
                  <a:pt x="330" y="264"/>
                </a:cubicBezTo>
                <a:cubicBezTo>
                  <a:pt x="0" y="264"/>
                  <a:pt x="0" y="264"/>
                  <a:pt x="0" y="264"/>
                </a:cubicBezTo>
                <a:lnTo>
                  <a:pt x="0" y="24"/>
                </a:lnTo>
                <a:close/>
                <a:moveTo>
                  <a:pt x="165" y="221"/>
                </a:moveTo>
                <a:cubicBezTo>
                  <a:pt x="208" y="221"/>
                  <a:pt x="242" y="187"/>
                  <a:pt x="242" y="144"/>
                </a:cubicBezTo>
                <a:cubicBezTo>
                  <a:pt x="242" y="101"/>
                  <a:pt x="208" y="67"/>
                  <a:pt x="165" y="67"/>
                </a:cubicBezTo>
                <a:cubicBezTo>
                  <a:pt x="123" y="67"/>
                  <a:pt x="88" y="101"/>
                  <a:pt x="88" y="144"/>
                </a:cubicBezTo>
                <a:cubicBezTo>
                  <a:pt x="88" y="187"/>
                  <a:pt x="123" y="221"/>
                  <a:pt x="165" y="221"/>
                </a:cubicBezTo>
                <a:close/>
                <a:moveTo>
                  <a:pt x="42" y="73"/>
                </a:moveTo>
                <a:cubicBezTo>
                  <a:pt x="45" y="73"/>
                  <a:pt x="48" y="70"/>
                  <a:pt x="48" y="67"/>
                </a:cubicBezTo>
                <a:cubicBezTo>
                  <a:pt x="48" y="64"/>
                  <a:pt x="45" y="61"/>
                  <a:pt x="42" y="61"/>
                </a:cubicBezTo>
                <a:cubicBezTo>
                  <a:pt x="38" y="61"/>
                  <a:pt x="36" y="64"/>
                  <a:pt x="36" y="67"/>
                </a:cubicBezTo>
                <a:cubicBezTo>
                  <a:pt x="36" y="70"/>
                  <a:pt x="38" y="73"/>
                  <a:pt x="42" y="73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8" name="factory_3" title="Icon of a factory or warehouse">
            <a:extLst>
              <a:ext uri="{FF2B5EF4-FFF2-40B4-BE49-F238E27FC236}">
                <a16:creationId xmlns:a16="http://schemas.microsoft.com/office/drawing/2014/main" id="{3E21944D-4F77-4A03-967F-0AC5F42D9EA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2010" y="2973987"/>
            <a:ext cx="411480" cy="347225"/>
          </a:xfrm>
          <a:custGeom>
            <a:avLst/>
            <a:gdLst>
              <a:gd name="T0" fmla="*/ 394 w 394"/>
              <a:gd name="T1" fmla="*/ 101 h 244"/>
              <a:gd name="T2" fmla="*/ 394 w 394"/>
              <a:gd name="T3" fmla="*/ 244 h 244"/>
              <a:gd name="T4" fmla="*/ 0 w 394"/>
              <a:gd name="T5" fmla="*/ 244 h 244"/>
              <a:gd name="T6" fmla="*/ 0 w 394"/>
              <a:gd name="T7" fmla="*/ 101 h 244"/>
              <a:gd name="T8" fmla="*/ 76 w 394"/>
              <a:gd name="T9" fmla="*/ 45 h 244"/>
              <a:gd name="T10" fmla="*/ 76 w 394"/>
              <a:gd name="T11" fmla="*/ 101 h 244"/>
              <a:gd name="T12" fmla="*/ 160 w 394"/>
              <a:gd name="T13" fmla="*/ 45 h 244"/>
              <a:gd name="T14" fmla="*/ 160 w 394"/>
              <a:gd name="T15" fmla="*/ 101 h 244"/>
              <a:gd name="T16" fmla="*/ 394 w 394"/>
              <a:gd name="T17" fmla="*/ 101 h 244"/>
              <a:gd name="T18" fmla="*/ 309 w 394"/>
              <a:gd name="T19" fmla="*/ 101 h 244"/>
              <a:gd name="T20" fmla="*/ 289 w 394"/>
              <a:gd name="T21" fmla="*/ 0 h 244"/>
              <a:gd name="T22" fmla="*/ 273 w 394"/>
              <a:gd name="T23" fmla="*/ 0 h 244"/>
              <a:gd name="T24" fmla="*/ 256 w 394"/>
              <a:gd name="T25" fmla="*/ 101 h 244"/>
              <a:gd name="T26" fmla="*/ 378 w 394"/>
              <a:gd name="T27" fmla="*/ 101 h 244"/>
              <a:gd name="T28" fmla="*/ 358 w 394"/>
              <a:gd name="T29" fmla="*/ 0 h 244"/>
              <a:gd name="T30" fmla="*/ 340 w 394"/>
              <a:gd name="T31" fmla="*/ 0 h 244"/>
              <a:gd name="T32" fmla="*/ 324 w 394"/>
              <a:gd name="T33" fmla="*/ 101 h 244"/>
              <a:gd name="T34" fmla="*/ 57 w 394"/>
              <a:gd name="T35" fmla="*/ 144 h 244"/>
              <a:gd name="T36" fmla="*/ 36 w 394"/>
              <a:gd name="T37" fmla="*/ 144 h 244"/>
              <a:gd name="T38" fmla="*/ 36 w 394"/>
              <a:gd name="T39" fmla="*/ 165 h 244"/>
              <a:gd name="T40" fmla="*/ 57 w 394"/>
              <a:gd name="T41" fmla="*/ 165 h 244"/>
              <a:gd name="T42" fmla="*/ 57 w 394"/>
              <a:gd name="T43" fmla="*/ 144 h 244"/>
              <a:gd name="T44" fmla="*/ 131 w 394"/>
              <a:gd name="T45" fmla="*/ 144 h 244"/>
              <a:gd name="T46" fmla="*/ 112 w 394"/>
              <a:gd name="T47" fmla="*/ 144 h 244"/>
              <a:gd name="T48" fmla="*/ 112 w 394"/>
              <a:gd name="T49" fmla="*/ 165 h 244"/>
              <a:gd name="T50" fmla="*/ 131 w 394"/>
              <a:gd name="T51" fmla="*/ 165 h 244"/>
              <a:gd name="T52" fmla="*/ 131 w 394"/>
              <a:gd name="T53" fmla="*/ 144 h 244"/>
              <a:gd name="T54" fmla="*/ 207 w 394"/>
              <a:gd name="T55" fmla="*/ 144 h 244"/>
              <a:gd name="T56" fmla="*/ 188 w 394"/>
              <a:gd name="T57" fmla="*/ 144 h 244"/>
              <a:gd name="T58" fmla="*/ 188 w 394"/>
              <a:gd name="T59" fmla="*/ 165 h 244"/>
              <a:gd name="T60" fmla="*/ 207 w 394"/>
              <a:gd name="T61" fmla="*/ 165 h 244"/>
              <a:gd name="T62" fmla="*/ 207 w 394"/>
              <a:gd name="T63" fmla="*/ 144 h 244"/>
              <a:gd name="T64" fmla="*/ 283 w 394"/>
              <a:gd name="T65" fmla="*/ 144 h 244"/>
              <a:gd name="T66" fmla="*/ 262 w 394"/>
              <a:gd name="T67" fmla="*/ 144 h 244"/>
              <a:gd name="T68" fmla="*/ 262 w 394"/>
              <a:gd name="T69" fmla="*/ 165 h 244"/>
              <a:gd name="T70" fmla="*/ 283 w 394"/>
              <a:gd name="T71" fmla="*/ 165 h 244"/>
              <a:gd name="T72" fmla="*/ 283 w 394"/>
              <a:gd name="T73" fmla="*/ 144 h 244"/>
              <a:gd name="T74" fmla="*/ 358 w 394"/>
              <a:gd name="T75" fmla="*/ 144 h 244"/>
              <a:gd name="T76" fmla="*/ 338 w 394"/>
              <a:gd name="T77" fmla="*/ 144 h 244"/>
              <a:gd name="T78" fmla="*/ 338 w 394"/>
              <a:gd name="T79" fmla="*/ 165 h 244"/>
              <a:gd name="T80" fmla="*/ 358 w 394"/>
              <a:gd name="T81" fmla="*/ 165 h 244"/>
              <a:gd name="T82" fmla="*/ 358 w 394"/>
              <a:gd name="T83" fmla="*/ 144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94" h="244">
                <a:moveTo>
                  <a:pt x="394" y="101"/>
                </a:moveTo>
                <a:lnTo>
                  <a:pt x="394" y="244"/>
                </a:lnTo>
                <a:lnTo>
                  <a:pt x="0" y="244"/>
                </a:lnTo>
                <a:lnTo>
                  <a:pt x="0" y="101"/>
                </a:lnTo>
                <a:lnTo>
                  <a:pt x="76" y="45"/>
                </a:lnTo>
                <a:lnTo>
                  <a:pt x="76" y="101"/>
                </a:lnTo>
                <a:lnTo>
                  <a:pt x="160" y="45"/>
                </a:lnTo>
                <a:lnTo>
                  <a:pt x="160" y="101"/>
                </a:lnTo>
                <a:lnTo>
                  <a:pt x="394" y="101"/>
                </a:lnTo>
                <a:moveTo>
                  <a:pt x="309" y="101"/>
                </a:moveTo>
                <a:lnTo>
                  <a:pt x="289" y="0"/>
                </a:lnTo>
                <a:lnTo>
                  <a:pt x="273" y="0"/>
                </a:lnTo>
                <a:lnTo>
                  <a:pt x="256" y="101"/>
                </a:lnTo>
                <a:moveTo>
                  <a:pt x="378" y="101"/>
                </a:moveTo>
                <a:lnTo>
                  <a:pt x="358" y="0"/>
                </a:lnTo>
                <a:lnTo>
                  <a:pt x="340" y="0"/>
                </a:lnTo>
                <a:lnTo>
                  <a:pt x="324" y="101"/>
                </a:lnTo>
                <a:moveTo>
                  <a:pt x="57" y="144"/>
                </a:moveTo>
                <a:lnTo>
                  <a:pt x="36" y="144"/>
                </a:lnTo>
                <a:lnTo>
                  <a:pt x="36" y="165"/>
                </a:lnTo>
                <a:lnTo>
                  <a:pt x="57" y="165"/>
                </a:lnTo>
                <a:lnTo>
                  <a:pt x="57" y="144"/>
                </a:lnTo>
                <a:moveTo>
                  <a:pt x="131" y="144"/>
                </a:moveTo>
                <a:lnTo>
                  <a:pt x="112" y="144"/>
                </a:lnTo>
                <a:lnTo>
                  <a:pt x="112" y="165"/>
                </a:lnTo>
                <a:lnTo>
                  <a:pt x="131" y="165"/>
                </a:lnTo>
                <a:lnTo>
                  <a:pt x="131" y="144"/>
                </a:lnTo>
                <a:moveTo>
                  <a:pt x="207" y="144"/>
                </a:moveTo>
                <a:lnTo>
                  <a:pt x="188" y="144"/>
                </a:lnTo>
                <a:lnTo>
                  <a:pt x="188" y="165"/>
                </a:lnTo>
                <a:lnTo>
                  <a:pt x="207" y="165"/>
                </a:lnTo>
                <a:lnTo>
                  <a:pt x="207" y="144"/>
                </a:lnTo>
                <a:moveTo>
                  <a:pt x="283" y="144"/>
                </a:moveTo>
                <a:lnTo>
                  <a:pt x="262" y="144"/>
                </a:lnTo>
                <a:lnTo>
                  <a:pt x="262" y="165"/>
                </a:lnTo>
                <a:lnTo>
                  <a:pt x="283" y="165"/>
                </a:lnTo>
                <a:lnTo>
                  <a:pt x="283" y="144"/>
                </a:lnTo>
                <a:moveTo>
                  <a:pt x="358" y="144"/>
                </a:moveTo>
                <a:lnTo>
                  <a:pt x="338" y="144"/>
                </a:lnTo>
                <a:lnTo>
                  <a:pt x="338" y="165"/>
                </a:lnTo>
                <a:lnTo>
                  <a:pt x="358" y="165"/>
                </a:lnTo>
                <a:lnTo>
                  <a:pt x="358" y="144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ShoppingCart_E7BF" title="Icon of a shopping cart">
            <a:extLst>
              <a:ext uri="{FF2B5EF4-FFF2-40B4-BE49-F238E27FC236}">
                <a16:creationId xmlns:a16="http://schemas.microsoft.com/office/drawing/2014/main" id="{688686FC-526A-4C1E-90DC-6291C5F058EF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27961" y="3922750"/>
            <a:ext cx="430126" cy="365760"/>
          </a:xfrm>
          <a:custGeom>
            <a:avLst/>
            <a:gdLst>
              <a:gd name="T0" fmla="*/ 3368 w 3817"/>
              <a:gd name="T1" fmla="*/ 2994 h 3244"/>
              <a:gd name="T2" fmla="*/ 3119 w 3817"/>
              <a:gd name="T3" fmla="*/ 3244 h 3244"/>
              <a:gd name="T4" fmla="*/ 2869 w 3817"/>
              <a:gd name="T5" fmla="*/ 2994 h 3244"/>
              <a:gd name="T6" fmla="*/ 3119 w 3817"/>
              <a:gd name="T7" fmla="*/ 2745 h 3244"/>
              <a:gd name="T8" fmla="*/ 3368 w 3817"/>
              <a:gd name="T9" fmla="*/ 2994 h 3244"/>
              <a:gd name="T10" fmla="*/ 1372 w 3817"/>
              <a:gd name="T11" fmla="*/ 2745 h 3244"/>
              <a:gd name="T12" fmla="*/ 1123 w 3817"/>
              <a:gd name="T13" fmla="*/ 2994 h 3244"/>
              <a:gd name="T14" fmla="*/ 1372 w 3817"/>
              <a:gd name="T15" fmla="*/ 3244 h 3244"/>
              <a:gd name="T16" fmla="*/ 1622 w 3817"/>
              <a:gd name="T17" fmla="*/ 2994 h 3244"/>
              <a:gd name="T18" fmla="*/ 1372 w 3817"/>
              <a:gd name="T19" fmla="*/ 2745 h 3244"/>
              <a:gd name="T20" fmla="*/ 0 w 3817"/>
              <a:gd name="T21" fmla="*/ 0 h 3244"/>
              <a:gd name="T22" fmla="*/ 457 w 3817"/>
              <a:gd name="T23" fmla="*/ 0 h 3244"/>
              <a:gd name="T24" fmla="*/ 1372 w 3817"/>
              <a:gd name="T25" fmla="*/ 2745 h 3244"/>
              <a:gd name="T26" fmla="*/ 3119 w 3817"/>
              <a:gd name="T27" fmla="*/ 2745 h 3244"/>
              <a:gd name="T28" fmla="*/ 1123 w 3817"/>
              <a:gd name="T29" fmla="*/ 1996 h 3244"/>
              <a:gd name="T30" fmla="*/ 3318 w 3817"/>
              <a:gd name="T31" fmla="*/ 1996 h 3244"/>
              <a:gd name="T32" fmla="*/ 3817 w 3817"/>
              <a:gd name="T33" fmla="*/ 499 h 3244"/>
              <a:gd name="T34" fmla="*/ 624 w 3817"/>
              <a:gd name="T35" fmla="*/ 499 h 3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17" h="3244">
                <a:moveTo>
                  <a:pt x="3368" y="2994"/>
                </a:moveTo>
                <a:cubicBezTo>
                  <a:pt x="3368" y="3132"/>
                  <a:pt x="3257" y="3244"/>
                  <a:pt x="3119" y="3244"/>
                </a:cubicBezTo>
                <a:cubicBezTo>
                  <a:pt x="2981" y="3244"/>
                  <a:pt x="2869" y="3132"/>
                  <a:pt x="2869" y="2994"/>
                </a:cubicBezTo>
                <a:cubicBezTo>
                  <a:pt x="2869" y="2856"/>
                  <a:pt x="2981" y="2745"/>
                  <a:pt x="3119" y="2745"/>
                </a:cubicBezTo>
                <a:cubicBezTo>
                  <a:pt x="3257" y="2745"/>
                  <a:pt x="3368" y="2856"/>
                  <a:pt x="3368" y="2994"/>
                </a:cubicBezTo>
                <a:close/>
                <a:moveTo>
                  <a:pt x="1372" y="2745"/>
                </a:moveTo>
                <a:cubicBezTo>
                  <a:pt x="1234" y="2745"/>
                  <a:pt x="1123" y="2856"/>
                  <a:pt x="1123" y="2994"/>
                </a:cubicBezTo>
                <a:cubicBezTo>
                  <a:pt x="1123" y="3132"/>
                  <a:pt x="1234" y="3244"/>
                  <a:pt x="1372" y="3244"/>
                </a:cubicBezTo>
                <a:cubicBezTo>
                  <a:pt x="1510" y="3244"/>
                  <a:pt x="1622" y="3132"/>
                  <a:pt x="1622" y="2994"/>
                </a:cubicBezTo>
                <a:cubicBezTo>
                  <a:pt x="1622" y="2856"/>
                  <a:pt x="1510" y="2745"/>
                  <a:pt x="1372" y="2745"/>
                </a:cubicBezTo>
                <a:close/>
                <a:moveTo>
                  <a:pt x="0" y="0"/>
                </a:moveTo>
                <a:cubicBezTo>
                  <a:pt x="457" y="0"/>
                  <a:pt x="457" y="0"/>
                  <a:pt x="457" y="0"/>
                </a:cubicBezTo>
                <a:cubicBezTo>
                  <a:pt x="1372" y="2745"/>
                  <a:pt x="1372" y="2745"/>
                  <a:pt x="1372" y="2745"/>
                </a:cubicBezTo>
                <a:cubicBezTo>
                  <a:pt x="3119" y="2745"/>
                  <a:pt x="3119" y="2745"/>
                  <a:pt x="3119" y="2745"/>
                </a:cubicBezTo>
                <a:moveTo>
                  <a:pt x="1123" y="1996"/>
                </a:moveTo>
                <a:cubicBezTo>
                  <a:pt x="3318" y="1996"/>
                  <a:pt x="3318" y="1996"/>
                  <a:pt x="3318" y="1996"/>
                </a:cubicBezTo>
                <a:cubicBezTo>
                  <a:pt x="3817" y="499"/>
                  <a:pt x="3817" y="499"/>
                  <a:pt x="3817" y="499"/>
                </a:cubicBezTo>
                <a:cubicBezTo>
                  <a:pt x="624" y="499"/>
                  <a:pt x="624" y="499"/>
                  <a:pt x="624" y="499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people_3" title="Icon of a person surrounded by brackets">
            <a:extLst>
              <a:ext uri="{FF2B5EF4-FFF2-40B4-BE49-F238E27FC236}">
                <a16:creationId xmlns:a16="http://schemas.microsoft.com/office/drawing/2014/main" id="{98C45569-F45A-4450-98E9-9270AC42191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59274" y="4871104"/>
            <a:ext cx="403722" cy="406950"/>
          </a:xfrm>
          <a:custGeom>
            <a:avLst/>
            <a:gdLst>
              <a:gd name="T0" fmla="*/ 346 w 346"/>
              <a:gd name="T1" fmla="*/ 265 h 348"/>
              <a:gd name="T2" fmla="*/ 346 w 346"/>
              <a:gd name="T3" fmla="*/ 348 h 348"/>
              <a:gd name="T4" fmla="*/ 263 w 346"/>
              <a:gd name="T5" fmla="*/ 348 h 348"/>
              <a:gd name="T6" fmla="*/ 346 w 346"/>
              <a:gd name="T7" fmla="*/ 83 h 348"/>
              <a:gd name="T8" fmla="*/ 346 w 346"/>
              <a:gd name="T9" fmla="*/ 0 h 348"/>
              <a:gd name="T10" fmla="*/ 263 w 346"/>
              <a:gd name="T11" fmla="*/ 0 h 348"/>
              <a:gd name="T12" fmla="*/ 83 w 346"/>
              <a:gd name="T13" fmla="*/ 0 h 348"/>
              <a:gd name="T14" fmla="*/ 0 w 346"/>
              <a:gd name="T15" fmla="*/ 0 h 348"/>
              <a:gd name="T16" fmla="*/ 0 w 346"/>
              <a:gd name="T17" fmla="*/ 83 h 348"/>
              <a:gd name="T18" fmla="*/ 0 w 346"/>
              <a:gd name="T19" fmla="*/ 265 h 348"/>
              <a:gd name="T20" fmla="*/ 0 w 346"/>
              <a:gd name="T21" fmla="*/ 348 h 348"/>
              <a:gd name="T22" fmla="*/ 83 w 346"/>
              <a:gd name="T23" fmla="*/ 348 h 348"/>
              <a:gd name="T24" fmla="*/ 173 w 346"/>
              <a:gd name="T25" fmla="*/ 184 h 348"/>
              <a:gd name="T26" fmla="*/ 229 w 346"/>
              <a:gd name="T27" fmla="*/ 129 h 348"/>
              <a:gd name="T28" fmla="*/ 173 w 346"/>
              <a:gd name="T29" fmla="*/ 73 h 348"/>
              <a:gd name="T30" fmla="*/ 117 w 346"/>
              <a:gd name="T31" fmla="*/ 129 h 348"/>
              <a:gd name="T32" fmla="*/ 173 w 346"/>
              <a:gd name="T33" fmla="*/ 184 h 348"/>
              <a:gd name="T34" fmla="*/ 262 w 346"/>
              <a:gd name="T35" fmla="*/ 275 h 348"/>
              <a:gd name="T36" fmla="*/ 172 w 346"/>
              <a:gd name="T37" fmla="*/ 184 h 348"/>
              <a:gd name="T38" fmla="*/ 82 w 346"/>
              <a:gd name="T39" fmla="*/ 27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6" h="348">
                <a:moveTo>
                  <a:pt x="346" y="265"/>
                </a:moveTo>
                <a:cubicBezTo>
                  <a:pt x="346" y="348"/>
                  <a:pt x="346" y="348"/>
                  <a:pt x="346" y="348"/>
                </a:cubicBezTo>
                <a:cubicBezTo>
                  <a:pt x="263" y="348"/>
                  <a:pt x="263" y="348"/>
                  <a:pt x="263" y="348"/>
                </a:cubicBezTo>
                <a:moveTo>
                  <a:pt x="346" y="83"/>
                </a:moveTo>
                <a:cubicBezTo>
                  <a:pt x="346" y="0"/>
                  <a:pt x="346" y="0"/>
                  <a:pt x="346" y="0"/>
                </a:cubicBezTo>
                <a:cubicBezTo>
                  <a:pt x="263" y="0"/>
                  <a:pt x="263" y="0"/>
                  <a:pt x="263" y="0"/>
                </a:cubicBezTo>
                <a:moveTo>
                  <a:pt x="83" y="0"/>
                </a:moveTo>
                <a:cubicBezTo>
                  <a:pt x="0" y="0"/>
                  <a:pt x="0" y="0"/>
                  <a:pt x="0" y="0"/>
                </a:cubicBezTo>
                <a:cubicBezTo>
                  <a:pt x="0" y="83"/>
                  <a:pt x="0" y="83"/>
                  <a:pt x="0" y="83"/>
                </a:cubicBezTo>
                <a:moveTo>
                  <a:pt x="0" y="265"/>
                </a:moveTo>
                <a:cubicBezTo>
                  <a:pt x="0" y="348"/>
                  <a:pt x="0" y="348"/>
                  <a:pt x="0" y="348"/>
                </a:cubicBezTo>
                <a:cubicBezTo>
                  <a:pt x="83" y="348"/>
                  <a:pt x="83" y="348"/>
                  <a:pt x="83" y="348"/>
                </a:cubicBezTo>
                <a:moveTo>
                  <a:pt x="173" y="184"/>
                </a:moveTo>
                <a:cubicBezTo>
                  <a:pt x="204" y="184"/>
                  <a:pt x="229" y="159"/>
                  <a:pt x="229" y="129"/>
                </a:cubicBezTo>
                <a:cubicBezTo>
                  <a:pt x="229" y="98"/>
                  <a:pt x="204" y="73"/>
                  <a:pt x="173" y="73"/>
                </a:cubicBezTo>
                <a:cubicBezTo>
                  <a:pt x="142" y="73"/>
                  <a:pt x="117" y="98"/>
                  <a:pt x="117" y="129"/>
                </a:cubicBezTo>
                <a:cubicBezTo>
                  <a:pt x="117" y="159"/>
                  <a:pt x="142" y="184"/>
                  <a:pt x="173" y="184"/>
                </a:cubicBezTo>
                <a:close/>
                <a:moveTo>
                  <a:pt x="262" y="275"/>
                </a:moveTo>
                <a:cubicBezTo>
                  <a:pt x="262" y="225"/>
                  <a:pt x="222" y="184"/>
                  <a:pt x="172" y="184"/>
                </a:cubicBezTo>
                <a:cubicBezTo>
                  <a:pt x="122" y="184"/>
                  <a:pt x="82" y="225"/>
                  <a:pt x="82" y="275"/>
                </a:cubicBez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7" name="Financial_E7BB" title="Icon of a chart made of vertical lines with a line tracing the top of each, turning into an arrow pointing up">
            <a:extLst>
              <a:ext uri="{FF2B5EF4-FFF2-40B4-BE49-F238E27FC236}">
                <a16:creationId xmlns:a16="http://schemas.microsoft.com/office/drawing/2014/main" id="{78BBF708-9677-46F9-85E9-08327CB91F2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6347241" y="1989776"/>
            <a:ext cx="410030" cy="365760"/>
          </a:xfrm>
          <a:custGeom>
            <a:avLst/>
            <a:gdLst>
              <a:gd name="T0" fmla="*/ 47 w 4770"/>
              <a:gd name="T1" fmla="*/ 4255 h 4255"/>
              <a:gd name="T2" fmla="*/ 47 w 4770"/>
              <a:gd name="T3" fmla="*/ 3626 h 4255"/>
              <a:gd name="T4" fmla="*/ 676 w 4770"/>
              <a:gd name="T5" fmla="*/ 4255 h 4255"/>
              <a:gd name="T6" fmla="*/ 676 w 4770"/>
              <a:gd name="T7" fmla="*/ 2996 h 4255"/>
              <a:gd name="T8" fmla="*/ 1306 w 4770"/>
              <a:gd name="T9" fmla="*/ 4255 h 4255"/>
              <a:gd name="T10" fmla="*/ 1306 w 4770"/>
              <a:gd name="T11" fmla="*/ 2366 h 4255"/>
              <a:gd name="T12" fmla="*/ 1935 w 4770"/>
              <a:gd name="T13" fmla="*/ 4255 h 4255"/>
              <a:gd name="T14" fmla="*/ 1935 w 4770"/>
              <a:gd name="T15" fmla="*/ 1736 h 4255"/>
              <a:gd name="T16" fmla="*/ 2564 w 4770"/>
              <a:gd name="T17" fmla="*/ 4255 h 4255"/>
              <a:gd name="T18" fmla="*/ 2564 w 4770"/>
              <a:gd name="T19" fmla="*/ 1736 h 4255"/>
              <a:gd name="T20" fmla="*/ 3194 w 4770"/>
              <a:gd name="T21" fmla="*/ 4255 h 4255"/>
              <a:gd name="T22" fmla="*/ 3194 w 4770"/>
              <a:gd name="T23" fmla="*/ 2361 h 4255"/>
              <a:gd name="T24" fmla="*/ 3823 w 4770"/>
              <a:gd name="T25" fmla="*/ 4255 h 4255"/>
              <a:gd name="T26" fmla="*/ 3823 w 4770"/>
              <a:gd name="T27" fmla="*/ 1736 h 4255"/>
              <a:gd name="T28" fmla="*/ 4453 w 4770"/>
              <a:gd name="T29" fmla="*/ 4255 h 4255"/>
              <a:gd name="T30" fmla="*/ 4453 w 4770"/>
              <a:gd name="T31" fmla="*/ 1424 h 4255"/>
              <a:gd name="T32" fmla="*/ 4760 w 4770"/>
              <a:gd name="T33" fmla="*/ 5 h 4255"/>
              <a:gd name="T34" fmla="*/ 3191 w 4770"/>
              <a:gd name="T35" fmla="*/ 1575 h 4255"/>
              <a:gd name="T36" fmla="*/ 2247 w 4770"/>
              <a:gd name="T37" fmla="*/ 630 h 4255"/>
              <a:gd name="T38" fmla="*/ 0 w 4770"/>
              <a:gd name="T39" fmla="*/ 2879 h 4255"/>
              <a:gd name="T40" fmla="*/ 4770 w 4770"/>
              <a:gd name="T41" fmla="*/ 948 h 4255"/>
              <a:gd name="T42" fmla="*/ 4770 w 4770"/>
              <a:gd name="T43" fmla="*/ 0 h 4255"/>
              <a:gd name="T44" fmla="*/ 3818 w 4770"/>
              <a:gd name="T45" fmla="*/ 0 h 4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4770" h="4255">
                <a:moveTo>
                  <a:pt x="47" y="4255"/>
                </a:moveTo>
                <a:lnTo>
                  <a:pt x="47" y="3626"/>
                </a:lnTo>
                <a:moveTo>
                  <a:pt x="676" y="4255"/>
                </a:moveTo>
                <a:lnTo>
                  <a:pt x="676" y="2996"/>
                </a:lnTo>
                <a:moveTo>
                  <a:pt x="1306" y="4255"/>
                </a:moveTo>
                <a:lnTo>
                  <a:pt x="1306" y="2366"/>
                </a:lnTo>
                <a:moveTo>
                  <a:pt x="1935" y="4255"/>
                </a:moveTo>
                <a:lnTo>
                  <a:pt x="1935" y="1736"/>
                </a:lnTo>
                <a:moveTo>
                  <a:pt x="2564" y="4255"/>
                </a:moveTo>
                <a:lnTo>
                  <a:pt x="2564" y="1736"/>
                </a:lnTo>
                <a:moveTo>
                  <a:pt x="3194" y="4255"/>
                </a:moveTo>
                <a:lnTo>
                  <a:pt x="3194" y="2361"/>
                </a:lnTo>
                <a:moveTo>
                  <a:pt x="3823" y="4255"/>
                </a:moveTo>
                <a:lnTo>
                  <a:pt x="3823" y="1736"/>
                </a:lnTo>
                <a:moveTo>
                  <a:pt x="4453" y="4255"/>
                </a:moveTo>
                <a:lnTo>
                  <a:pt x="4453" y="1424"/>
                </a:lnTo>
                <a:moveTo>
                  <a:pt x="4760" y="5"/>
                </a:moveTo>
                <a:lnTo>
                  <a:pt x="3191" y="1575"/>
                </a:lnTo>
                <a:lnTo>
                  <a:pt x="2247" y="630"/>
                </a:lnTo>
                <a:lnTo>
                  <a:pt x="0" y="2879"/>
                </a:lnTo>
                <a:moveTo>
                  <a:pt x="4770" y="948"/>
                </a:moveTo>
                <a:lnTo>
                  <a:pt x="4770" y="0"/>
                </a:lnTo>
                <a:lnTo>
                  <a:pt x="3818" y="0"/>
                </a:lnTo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5084E31B-CDD7-4D3B-B49E-3842BB8EB7DC}"/>
              </a:ext>
            </a:extLst>
          </p:cNvPr>
          <p:cNvSpPr txBox="1"/>
          <p:nvPr/>
        </p:nvSpPr>
        <p:spPr>
          <a:xfrm>
            <a:off x="1344447" y="3753675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Image classification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3F82C7F-4826-4EAC-B09C-A01CD625A05C}"/>
              </a:ext>
            </a:extLst>
          </p:cNvPr>
          <p:cNvSpPr txBox="1"/>
          <p:nvPr/>
        </p:nvSpPr>
        <p:spPr>
          <a:xfrm>
            <a:off x="1344447" y="4786826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Spam detection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F4B1C000-8819-4EBF-9559-33A34A464258}"/>
              </a:ext>
            </a:extLst>
          </p:cNvPr>
          <p:cNvSpPr/>
          <p:nvPr/>
        </p:nvSpPr>
        <p:spPr bwMode="auto">
          <a:xfrm>
            <a:off x="647624" y="5936689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0" name="circle" title="Icon of a circle with three smaller circles on it">
            <a:extLst>
              <a:ext uri="{FF2B5EF4-FFF2-40B4-BE49-F238E27FC236}">
                <a16:creationId xmlns:a16="http://schemas.microsoft.com/office/drawing/2014/main" id="{679C4BFB-AC24-43EC-98F1-E6BD856D5BF3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783989" y="6057199"/>
            <a:ext cx="413479" cy="420347"/>
          </a:xfrm>
          <a:custGeom>
            <a:avLst/>
            <a:gdLst>
              <a:gd name="T0" fmla="*/ 26 w 340"/>
              <a:gd name="T1" fmla="*/ 224 h 345"/>
              <a:gd name="T2" fmla="*/ 23 w 340"/>
              <a:gd name="T3" fmla="*/ 198 h 345"/>
              <a:gd name="T4" fmla="*/ 119 w 340"/>
              <a:gd name="T5" fmla="*/ 59 h 345"/>
              <a:gd name="T6" fmla="*/ 77 w 340"/>
              <a:gd name="T7" fmla="*/ 312 h 345"/>
              <a:gd name="T8" fmla="*/ 170 w 340"/>
              <a:gd name="T9" fmla="*/ 345 h 345"/>
              <a:gd name="T10" fmla="*/ 262 w 340"/>
              <a:gd name="T11" fmla="*/ 312 h 345"/>
              <a:gd name="T12" fmla="*/ 314 w 340"/>
              <a:gd name="T13" fmla="*/ 224 h 345"/>
              <a:gd name="T14" fmla="*/ 317 w 340"/>
              <a:gd name="T15" fmla="*/ 198 h 345"/>
              <a:gd name="T16" fmla="*/ 220 w 340"/>
              <a:gd name="T17" fmla="*/ 60 h 345"/>
              <a:gd name="T18" fmla="*/ 170 w 340"/>
              <a:gd name="T19" fmla="*/ 102 h 345"/>
              <a:gd name="T20" fmla="*/ 221 w 340"/>
              <a:gd name="T21" fmla="*/ 51 h 345"/>
              <a:gd name="T22" fmla="*/ 170 w 340"/>
              <a:gd name="T23" fmla="*/ 0 h 345"/>
              <a:gd name="T24" fmla="*/ 119 w 340"/>
              <a:gd name="T25" fmla="*/ 51 h 345"/>
              <a:gd name="T26" fmla="*/ 170 w 340"/>
              <a:gd name="T27" fmla="*/ 102 h 345"/>
              <a:gd name="T28" fmla="*/ 51 w 340"/>
              <a:gd name="T29" fmla="*/ 319 h 345"/>
              <a:gd name="T30" fmla="*/ 102 w 340"/>
              <a:gd name="T31" fmla="*/ 268 h 345"/>
              <a:gd name="T32" fmla="*/ 51 w 340"/>
              <a:gd name="T33" fmla="*/ 217 h 345"/>
              <a:gd name="T34" fmla="*/ 0 w 340"/>
              <a:gd name="T35" fmla="*/ 268 h 345"/>
              <a:gd name="T36" fmla="*/ 51 w 340"/>
              <a:gd name="T37" fmla="*/ 319 h 345"/>
              <a:gd name="T38" fmla="*/ 289 w 340"/>
              <a:gd name="T39" fmla="*/ 319 h 345"/>
              <a:gd name="T40" fmla="*/ 340 w 340"/>
              <a:gd name="T41" fmla="*/ 268 h 345"/>
              <a:gd name="T42" fmla="*/ 289 w 340"/>
              <a:gd name="T43" fmla="*/ 217 h 345"/>
              <a:gd name="T44" fmla="*/ 238 w 340"/>
              <a:gd name="T45" fmla="*/ 268 h 345"/>
              <a:gd name="T46" fmla="*/ 289 w 340"/>
              <a:gd name="T47" fmla="*/ 31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40" h="345">
                <a:moveTo>
                  <a:pt x="26" y="224"/>
                </a:moveTo>
                <a:cubicBezTo>
                  <a:pt x="24" y="215"/>
                  <a:pt x="23" y="208"/>
                  <a:pt x="23" y="198"/>
                </a:cubicBezTo>
                <a:cubicBezTo>
                  <a:pt x="23" y="136"/>
                  <a:pt x="65" y="81"/>
                  <a:pt x="119" y="59"/>
                </a:cubicBezTo>
                <a:moveTo>
                  <a:pt x="77" y="312"/>
                </a:moveTo>
                <a:cubicBezTo>
                  <a:pt x="103" y="334"/>
                  <a:pt x="134" y="345"/>
                  <a:pt x="170" y="345"/>
                </a:cubicBezTo>
                <a:cubicBezTo>
                  <a:pt x="207" y="345"/>
                  <a:pt x="236" y="334"/>
                  <a:pt x="262" y="312"/>
                </a:cubicBezTo>
                <a:moveTo>
                  <a:pt x="314" y="224"/>
                </a:moveTo>
                <a:cubicBezTo>
                  <a:pt x="316" y="214"/>
                  <a:pt x="317" y="208"/>
                  <a:pt x="317" y="198"/>
                </a:cubicBezTo>
                <a:cubicBezTo>
                  <a:pt x="317" y="134"/>
                  <a:pt x="277" y="80"/>
                  <a:pt x="220" y="60"/>
                </a:cubicBezTo>
                <a:moveTo>
                  <a:pt x="170" y="102"/>
                </a:moveTo>
                <a:cubicBezTo>
                  <a:pt x="198" y="102"/>
                  <a:pt x="221" y="79"/>
                  <a:pt x="221" y="51"/>
                </a:cubicBezTo>
                <a:cubicBezTo>
                  <a:pt x="221" y="23"/>
                  <a:pt x="198" y="0"/>
                  <a:pt x="170" y="0"/>
                </a:cubicBezTo>
                <a:cubicBezTo>
                  <a:pt x="142" y="0"/>
                  <a:pt x="119" y="23"/>
                  <a:pt x="119" y="51"/>
                </a:cubicBezTo>
                <a:cubicBezTo>
                  <a:pt x="119" y="79"/>
                  <a:pt x="142" y="102"/>
                  <a:pt x="170" y="102"/>
                </a:cubicBezTo>
                <a:close/>
                <a:moveTo>
                  <a:pt x="51" y="319"/>
                </a:moveTo>
                <a:cubicBezTo>
                  <a:pt x="79" y="319"/>
                  <a:pt x="102" y="297"/>
                  <a:pt x="102" y="268"/>
                </a:cubicBezTo>
                <a:cubicBezTo>
                  <a:pt x="102" y="240"/>
                  <a:pt x="79" y="217"/>
                  <a:pt x="51" y="217"/>
                </a:cubicBezTo>
                <a:cubicBezTo>
                  <a:pt x="23" y="217"/>
                  <a:pt x="0" y="240"/>
                  <a:pt x="0" y="268"/>
                </a:cubicBezTo>
                <a:cubicBezTo>
                  <a:pt x="0" y="297"/>
                  <a:pt x="23" y="319"/>
                  <a:pt x="51" y="319"/>
                </a:cubicBezTo>
                <a:close/>
                <a:moveTo>
                  <a:pt x="289" y="319"/>
                </a:moveTo>
                <a:cubicBezTo>
                  <a:pt x="317" y="319"/>
                  <a:pt x="340" y="297"/>
                  <a:pt x="340" y="268"/>
                </a:cubicBezTo>
                <a:cubicBezTo>
                  <a:pt x="340" y="240"/>
                  <a:pt x="317" y="217"/>
                  <a:pt x="289" y="217"/>
                </a:cubicBezTo>
                <a:cubicBezTo>
                  <a:pt x="261" y="217"/>
                  <a:pt x="238" y="240"/>
                  <a:pt x="238" y="268"/>
                </a:cubicBezTo>
                <a:cubicBezTo>
                  <a:pt x="238" y="297"/>
                  <a:pt x="261" y="319"/>
                  <a:pt x="289" y="319"/>
                </a:cubicBezTo>
                <a:close/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C26F2D11-8C75-441B-A146-86CC584FC1BD}"/>
              </a:ext>
            </a:extLst>
          </p:cNvPr>
          <p:cNvSpPr txBox="1">
            <a:spLocks/>
          </p:cNvSpPr>
          <p:nvPr/>
        </p:nvSpPr>
        <p:spPr>
          <a:xfrm>
            <a:off x="0" y="1"/>
            <a:ext cx="12192000" cy="97263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457200" tIns="46637" rIns="0" bIns="46637" numCol="1" rtlCol="0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ctr" defTabSz="932472" fontAlgn="base">
              <a:spcBef>
                <a:spcPct val="0"/>
              </a:spcBef>
              <a:spcAft>
                <a:spcPct val="0"/>
              </a:spcAft>
              <a:defRPr sz="1600"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40075">
                      <a:srgbClr val="FFFFFF"/>
                    </a:gs>
                    <a:gs pos="30000">
                      <a:srgbClr val="FFFFFF"/>
                    </a:gs>
                  </a:gsLst>
                  <a:lin ang="5400000" scaled="0"/>
                </a:gradFill>
                <a:effectLst/>
                <a:uLnTx/>
                <a:uFillTx/>
                <a:latin typeface="Segoe UI"/>
                <a:ea typeface="+mn-ea"/>
                <a:cs typeface="+mn-cs"/>
              </a:rPr>
              <a:t>A few things you can do with ML.NET …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F2BA5D9-17D6-47E3-AFF6-09FFC3A3A391}"/>
              </a:ext>
            </a:extLst>
          </p:cNvPr>
          <p:cNvSpPr/>
          <p:nvPr/>
        </p:nvSpPr>
        <p:spPr bwMode="auto">
          <a:xfrm>
            <a:off x="683463" y="1838725"/>
            <a:ext cx="685800" cy="685800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gradFill>
                <a:gsLst>
                  <a:gs pos="40075">
                    <a:srgbClr val="FFFFFF"/>
                  </a:gs>
                  <a:gs pos="30000">
                    <a:srgbClr val="FFFFFF"/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2" name="emoticon" title="Icon of a face smiling">
            <a:extLst>
              <a:ext uri="{FF2B5EF4-FFF2-40B4-BE49-F238E27FC236}">
                <a16:creationId xmlns:a16="http://schemas.microsoft.com/office/drawing/2014/main" id="{69010C29-A33A-4BA3-B1AB-1660E803962B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39612" y="2003016"/>
            <a:ext cx="365760" cy="365760"/>
          </a:xfrm>
          <a:custGeom>
            <a:avLst/>
            <a:gdLst>
              <a:gd name="T0" fmla="*/ 312 w 312"/>
              <a:gd name="T1" fmla="*/ 156 h 312"/>
              <a:gd name="T2" fmla="*/ 156 w 312"/>
              <a:gd name="T3" fmla="*/ 312 h 312"/>
              <a:gd name="T4" fmla="*/ 0 w 312"/>
              <a:gd name="T5" fmla="*/ 156 h 312"/>
              <a:gd name="T6" fmla="*/ 156 w 312"/>
              <a:gd name="T7" fmla="*/ 0 h 312"/>
              <a:gd name="T8" fmla="*/ 312 w 312"/>
              <a:gd name="T9" fmla="*/ 156 h 312"/>
              <a:gd name="T10" fmla="*/ 73 w 312"/>
              <a:gd name="T11" fmla="*/ 200 h 312"/>
              <a:gd name="T12" fmla="*/ 156 w 312"/>
              <a:gd name="T13" fmla="*/ 250 h 312"/>
              <a:gd name="T14" fmla="*/ 239 w 312"/>
              <a:gd name="T15" fmla="*/ 200 h 312"/>
              <a:gd name="T16" fmla="*/ 94 w 312"/>
              <a:gd name="T17" fmla="*/ 100 h 312"/>
              <a:gd name="T18" fmla="*/ 80 w 312"/>
              <a:gd name="T19" fmla="*/ 114 h 312"/>
              <a:gd name="T20" fmla="*/ 94 w 312"/>
              <a:gd name="T21" fmla="*/ 128 h 312"/>
              <a:gd name="T22" fmla="*/ 108 w 312"/>
              <a:gd name="T23" fmla="*/ 114 h 312"/>
              <a:gd name="T24" fmla="*/ 94 w 312"/>
              <a:gd name="T25" fmla="*/ 100 h 312"/>
              <a:gd name="T26" fmla="*/ 220 w 312"/>
              <a:gd name="T27" fmla="*/ 100 h 312"/>
              <a:gd name="T28" fmla="*/ 206 w 312"/>
              <a:gd name="T29" fmla="*/ 114 h 312"/>
              <a:gd name="T30" fmla="*/ 220 w 312"/>
              <a:gd name="T31" fmla="*/ 128 h 312"/>
              <a:gd name="T32" fmla="*/ 234 w 312"/>
              <a:gd name="T33" fmla="*/ 114 h 312"/>
              <a:gd name="T34" fmla="*/ 220 w 312"/>
              <a:gd name="T35" fmla="*/ 100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2" h="312">
                <a:moveTo>
                  <a:pt x="312" y="156"/>
                </a:moveTo>
                <a:cubicBezTo>
                  <a:pt x="312" y="242"/>
                  <a:pt x="242" y="312"/>
                  <a:pt x="156" y="312"/>
                </a:cubicBezTo>
                <a:cubicBezTo>
                  <a:pt x="70" y="312"/>
                  <a:pt x="0" y="242"/>
                  <a:pt x="0" y="156"/>
                </a:cubicBezTo>
                <a:cubicBezTo>
                  <a:pt x="0" y="70"/>
                  <a:pt x="70" y="0"/>
                  <a:pt x="156" y="0"/>
                </a:cubicBezTo>
                <a:cubicBezTo>
                  <a:pt x="242" y="0"/>
                  <a:pt x="312" y="70"/>
                  <a:pt x="312" y="156"/>
                </a:cubicBezTo>
                <a:close/>
                <a:moveTo>
                  <a:pt x="73" y="200"/>
                </a:moveTo>
                <a:cubicBezTo>
                  <a:pt x="89" y="230"/>
                  <a:pt x="120" y="250"/>
                  <a:pt x="156" y="250"/>
                </a:cubicBezTo>
                <a:cubicBezTo>
                  <a:pt x="192" y="250"/>
                  <a:pt x="223" y="230"/>
                  <a:pt x="239" y="200"/>
                </a:cubicBezTo>
                <a:moveTo>
                  <a:pt x="94" y="100"/>
                </a:moveTo>
                <a:cubicBezTo>
                  <a:pt x="86" y="100"/>
                  <a:pt x="80" y="106"/>
                  <a:pt x="80" y="114"/>
                </a:cubicBezTo>
                <a:cubicBezTo>
                  <a:pt x="80" y="122"/>
                  <a:pt x="86" y="128"/>
                  <a:pt x="94" y="128"/>
                </a:cubicBezTo>
                <a:cubicBezTo>
                  <a:pt x="102" y="128"/>
                  <a:pt x="108" y="122"/>
                  <a:pt x="108" y="114"/>
                </a:cubicBezTo>
                <a:cubicBezTo>
                  <a:pt x="108" y="106"/>
                  <a:pt x="102" y="100"/>
                  <a:pt x="94" y="100"/>
                </a:cubicBezTo>
                <a:close/>
                <a:moveTo>
                  <a:pt x="220" y="100"/>
                </a:moveTo>
                <a:cubicBezTo>
                  <a:pt x="212" y="100"/>
                  <a:pt x="206" y="106"/>
                  <a:pt x="206" y="114"/>
                </a:cubicBezTo>
                <a:cubicBezTo>
                  <a:pt x="206" y="122"/>
                  <a:pt x="212" y="128"/>
                  <a:pt x="220" y="128"/>
                </a:cubicBezTo>
                <a:cubicBezTo>
                  <a:pt x="228" y="128"/>
                  <a:pt x="234" y="122"/>
                  <a:pt x="234" y="114"/>
                </a:cubicBezTo>
                <a:cubicBezTo>
                  <a:pt x="234" y="106"/>
                  <a:pt x="228" y="100"/>
                  <a:pt x="220" y="100"/>
                </a:cubicBezTo>
                <a:close/>
              </a:path>
            </a:pathLst>
          </a:custGeom>
          <a:noFill/>
          <a:ln w="15875" cap="flat">
            <a:solidFill>
              <a:schemeClr val="bg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6C2CA81-6E24-486D-8CD5-6BB10B097A6D}"/>
              </a:ext>
            </a:extLst>
          </p:cNvPr>
          <p:cNvSpPr txBox="1"/>
          <p:nvPr/>
        </p:nvSpPr>
        <p:spPr>
          <a:xfrm>
            <a:off x="1368792" y="1839571"/>
            <a:ext cx="4572000" cy="6647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2F2F2">
                    <a:lumMod val="25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Sentiment Analysis</a:t>
            </a:r>
          </a:p>
        </p:txBody>
      </p:sp>
    </p:spTree>
    <p:extLst>
      <p:ext uri="{BB962C8B-B14F-4D97-AF65-F5344CB8AC3E}">
        <p14:creationId xmlns:p14="http://schemas.microsoft.com/office/powerpoint/2010/main" val="199729272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Building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6350C27-2CB4-4A3D-AFC1-821B5BBE9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6469" y="643466"/>
            <a:ext cx="559906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214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 Developer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Luis.Quintanilla@microsoft.com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</a:t>
            </a:r>
            <a:r>
              <a:rPr lang="en-US" sz="2800" dirty="0">
                <a:solidFill>
                  <a:schemeClr val="tx1"/>
                </a:solidFill>
                <a:hlinkClick r:id="rId14"/>
              </a:rPr>
              <a:t>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(API)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034317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Train Classification Model (</a:t>
            </a:r>
            <a:r>
              <a:rPr lang="en-US" dirty="0" err="1">
                <a:latin typeface="Arial Black" panose="020B0A04020102020204" pitchFamily="34" charset="0"/>
              </a:rPr>
              <a:t>AutoML</a:t>
            </a:r>
            <a:r>
              <a:rPr lang="en-US" dirty="0"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050504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Consuming</a:t>
            </a:r>
            <a:r>
              <a:rPr lang="en-US" dirty="0">
                <a:latin typeface="Arial Black" panose="020B0A04020102020204" pitchFamily="34" charset="0"/>
              </a:rPr>
              <a:t> a Machine Learning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Deploying to the Web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27058129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Model to the Web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Deep Learning</a:t>
            </a:r>
            <a:r>
              <a:rPr lang="en-US" dirty="0">
                <a:latin typeface="Arial Black" panose="020B0A04020102020204" pitchFamily="34" charset="0"/>
              </a:rPr>
              <a:t>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latin typeface="Arial Black" panose="020B0A04020102020204" pitchFamily="34" charset="0"/>
              </a:rPr>
              <a:t>Beyond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851731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Deep Learning in ML.NET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5BB5494-4613-4551-9638-C62BA289D4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39800" y="1820332"/>
            <a:ext cx="4287520" cy="35729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C079EF-CE8B-42FC-99BC-0DA157F57B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6155519" y="2948251"/>
            <a:ext cx="5198281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7593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Object Detection with ONNX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4639395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Takeaways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7FE40-27AC-44E3-9352-5B80B3CA6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a proven, open-source, cross-platform machine learning framework for building custom models in the .NET ecosystem.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ML.NET is still in its early stages but is quickly maturing with strong support from open source community and Microsoft.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Model persistence provides great flexibility in model deployment phase.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Azure (Container Instances and Functions) reduces friction and management overhead associated with deployment of ML.NET models to the web.</a:t>
            </a: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Take your existing models and use in .NET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252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C50C3-CD0A-4AD2-B9FD-A012797D9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We ❤️ Feedback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C4DF0-6DA1-4250-9C82-9A3EBB7C8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779117-6E2C-4DF4-ABE7-59B3E4A0E4B9}"/>
              </a:ext>
            </a:extLst>
          </p:cNvPr>
          <p:cNvSpPr/>
          <p:nvPr/>
        </p:nvSpPr>
        <p:spPr>
          <a:xfrm>
            <a:off x="2049572" y="3075057"/>
            <a:ext cx="8092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u="sng" dirty="0">
                <a:solidFill>
                  <a:srgbClr val="0563C1"/>
                </a:solidFill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  <a:hlinkClick r:id="rId2"/>
              </a:rPr>
              <a:t>https://www.research.net/r/QP6R39Y</a:t>
            </a:r>
            <a:endParaRPr lang="en-US" sz="4000" dirty="0"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965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 &amp; Slides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0540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http://bit.ly/MLNETInAction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Arial Black" panose="020B0A04020102020204" pitchFamily="34" charset="0"/>
              </a:rPr>
              <a:t>Questions?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8730023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hlinkClick r:id="rId3"/>
              </a:rPr>
              <a:t>https://docs.microsoft.com/en-us/dotnet/machine-learning/resources/glossary</a:t>
            </a:r>
            <a:endParaRPr lang="en-US" dirty="0"/>
          </a:p>
          <a:p>
            <a:r>
              <a:rPr lang="en-US" dirty="0">
                <a:hlinkClick r:id="rId4"/>
              </a:rPr>
              <a:t>https://docs.microsoft.com/en-us/dotnet/machine-learning/tutorials/</a:t>
            </a:r>
            <a:endParaRPr lang="en-US" dirty="0"/>
          </a:p>
          <a:p>
            <a:r>
              <a:rPr lang="en-US" dirty="0">
                <a:hlinkClick r:id="rId5"/>
              </a:rPr>
              <a:t>https://docs.microsoft.com/en-us/dotnet/machine-learning/how-to-guides/</a:t>
            </a:r>
            <a:endParaRPr lang="en-US" dirty="0"/>
          </a:p>
          <a:p>
            <a:r>
              <a:rPr lang="en-US" dirty="0">
                <a:hlinkClick r:id="rId6"/>
              </a:rPr>
              <a:t>https://github.com/dotnet/machinelearning-samples</a:t>
            </a:r>
            <a:endParaRPr lang="en-US" dirty="0"/>
          </a:p>
          <a:p>
            <a:r>
              <a:rPr lang="en-US" dirty="0">
                <a:hlinkClick r:id="rId7"/>
              </a:rPr>
              <a:t>http://luisquintanilla.me/2018/08/21/serverless-machine-learning-mlnet-azure-functions/</a:t>
            </a:r>
            <a:endParaRPr lang="en-US" dirty="0"/>
          </a:p>
          <a:p>
            <a:r>
              <a:rPr lang="en-US" dirty="0">
                <a:hlinkClick r:id="rId8"/>
              </a:rPr>
              <a:t>http://luisquintanilla.me/2018/05/11/deploy-netml-docker-aci/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199" y="1342939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199" y="2185295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660410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05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B07795D-8173-432E-8952-35D64A4AAEC6}"/>
              </a:ext>
            </a:extLst>
          </p:cNvPr>
          <p:cNvGrpSpPr/>
          <p:nvPr/>
        </p:nvGrpSpPr>
        <p:grpSpPr>
          <a:xfrm>
            <a:off x="838198" y="3010334"/>
            <a:ext cx="9037320" cy="960120"/>
            <a:chOff x="838200" y="1690688"/>
            <a:chExt cx="7441276" cy="118456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11A48B7-C536-4F9E-8809-D3616601BAA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4CA2358-B837-4EAA-AF49-928EFC20DE2A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ML.NET?</a:t>
              </a: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57F9F1E-219F-4AC6-9114-FCD1B2F2B56D}"/>
              </a:ext>
            </a:extLst>
          </p:cNvPr>
          <p:cNvGrpSpPr/>
          <p:nvPr/>
        </p:nvGrpSpPr>
        <p:grpSpPr>
          <a:xfrm>
            <a:off x="838199" y="5366551"/>
            <a:ext cx="9037319" cy="960120"/>
            <a:chOff x="838200" y="1690688"/>
            <a:chExt cx="7441276" cy="118456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53A966-4C46-4166-818E-D6D4548695F8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06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0F446BD-6A49-48B1-8649-6AA32637C05F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Beyond Machine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 vs DL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3966983" y="3121336"/>
            <a:ext cx="5941392" cy="2543986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38DAF42-B9DD-40D8-99EC-77CAB8303983}"/>
              </a:ext>
            </a:extLst>
          </p:cNvPr>
          <p:cNvSpPr/>
          <p:nvPr/>
        </p:nvSpPr>
        <p:spPr>
          <a:xfrm>
            <a:off x="6096000" y="4111362"/>
            <a:ext cx="2876120" cy="1306286"/>
          </a:xfrm>
          <a:prstGeom prst="ellipse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Deep Learning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/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Features</a:t>
            </a:r>
          </a:p>
          <a:p>
            <a:pPr algn="ctr"/>
            <a:r>
              <a:rPr lang="en-US" dirty="0"/>
              <a:t>(input)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9669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Label</a:t>
            </a:r>
          </a:p>
          <a:p>
            <a:pPr algn="ctr"/>
            <a:r>
              <a:rPr lang="en-US" dirty="0"/>
              <a:t>(output)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otnet_Template">
  <a:themeElements>
    <a:clrScheme name="Dotnet">
      <a:dk1>
        <a:srgbClr val="505050"/>
      </a:dk1>
      <a:lt1>
        <a:srgbClr val="FFFFFF"/>
      </a:lt1>
      <a:dk2>
        <a:srgbClr val="32145A"/>
      </a:dk2>
      <a:lt2>
        <a:srgbClr val="F2F2F2"/>
      </a:lt2>
      <a:accent1>
        <a:srgbClr val="511C74"/>
      </a:accent1>
      <a:accent2>
        <a:srgbClr val="0078D7"/>
      </a:accent2>
      <a:accent3>
        <a:srgbClr val="008272"/>
      </a:accent3>
      <a:accent4>
        <a:srgbClr val="D2D2D2"/>
      </a:accent4>
      <a:accent5>
        <a:srgbClr val="737373"/>
      </a:accent5>
      <a:accent6>
        <a:srgbClr val="505050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icrosoft_Connect_2016_SlideTemplate.potx" id="{C234CE7A-26D5-49BB-B05A-16F212610622}" vid="{5650B0BA-FAE4-45A0-B96B-B7C7DED0CDEA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846</Words>
  <Application>Microsoft Office PowerPoint</Application>
  <PresentationFormat>Widescreen</PresentationFormat>
  <Paragraphs>233</Paragraphs>
  <Slides>31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31</vt:i4>
      </vt:variant>
    </vt:vector>
  </HeadingPairs>
  <TitlesOfParts>
    <vt:vector size="44" baseType="lpstr">
      <vt:lpstr>Arial</vt:lpstr>
      <vt:lpstr>Arial Black</vt:lpstr>
      <vt:lpstr>Calibri</vt:lpstr>
      <vt:lpstr>Calibri Light</vt:lpstr>
      <vt:lpstr>Cambria Math</vt:lpstr>
      <vt:lpstr>Consolas</vt:lpstr>
      <vt:lpstr>Segoe UI</vt:lpstr>
      <vt:lpstr>Segoe UI Light</vt:lpstr>
      <vt:lpstr>Segoe UI Semilight</vt:lpstr>
      <vt:lpstr>Wingdings</vt:lpstr>
      <vt:lpstr>Office Theme</vt:lpstr>
      <vt:lpstr>Dotnet_Template</vt:lpstr>
      <vt:lpstr>1_Office Theme</vt:lpstr>
      <vt:lpstr>ML.NET In Action</vt:lpstr>
      <vt:lpstr>Hello </vt:lpstr>
      <vt:lpstr>Code &amp; Slides</vt:lpstr>
      <vt:lpstr>Agenda</vt:lpstr>
      <vt:lpstr>What is  Machine Learning?</vt:lpstr>
      <vt:lpstr>AI vs ML vs DL</vt:lpstr>
      <vt:lpstr>Machine Learning Tasks</vt:lpstr>
      <vt:lpstr>Classification Example</vt:lpstr>
      <vt:lpstr>From Data to Machine Learning</vt:lpstr>
      <vt:lpstr>The Continuous Machine Learning Process</vt:lpstr>
      <vt:lpstr>What is a model?</vt:lpstr>
      <vt:lpstr>What is ML.NET?</vt:lpstr>
      <vt:lpstr>ML.NET</vt:lpstr>
      <vt:lpstr>ML.NET In AI Ecosystem</vt:lpstr>
      <vt:lpstr>ML.NET Architecture</vt:lpstr>
      <vt:lpstr>ML.NET - Framework</vt:lpstr>
      <vt:lpstr>PowerPoint Presentation</vt:lpstr>
      <vt:lpstr>Building a Machine Learning Model</vt:lpstr>
      <vt:lpstr>PowerPoint Presentation</vt:lpstr>
      <vt:lpstr>Demo: Train Classification Model (API)</vt:lpstr>
      <vt:lpstr>Demo: Train Classification Model (AutoML)</vt:lpstr>
      <vt:lpstr>Consuming a Machine Learning Model</vt:lpstr>
      <vt:lpstr>Deploying to the Web</vt:lpstr>
      <vt:lpstr>Demo: Deploying Model to the Web</vt:lpstr>
      <vt:lpstr>Deep Learning  Beyond Machine Learning</vt:lpstr>
      <vt:lpstr>Deep Learning in ML.NET</vt:lpstr>
      <vt:lpstr>Demo: Object Detection with ONNX Model</vt:lpstr>
      <vt:lpstr>Takeaways</vt:lpstr>
      <vt:lpstr>We ❤️ Feedback</vt:lpstr>
      <vt:lpstr>Questions?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ML.NET In Action</dc:title>
  <dc:creator>Luis Quintanilla</dc:creator>
  <cp:lastModifiedBy>Luis Quintanilla</cp:lastModifiedBy>
  <cp:revision>5</cp:revision>
  <dcterms:created xsi:type="dcterms:W3CDTF">2019-06-11T23:40:44Z</dcterms:created>
  <dcterms:modified xsi:type="dcterms:W3CDTF">2019-06-11T23:53:41Z</dcterms:modified>
</cp:coreProperties>
</file>